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4"/>
  </p:sldMasterIdLst>
  <p:notesMasterIdLst>
    <p:notesMasterId r:id="rId36"/>
  </p:notesMasterIdLst>
  <p:handoutMasterIdLst>
    <p:handoutMasterId r:id="rId37"/>
  </p:handoutMasterIdLst>
  <p:sldIdLst>
    <p:sldId id="256" r:id="rId5"/>
    <p:sldId id="257" r:id="rId6"/>
    <p:sldId id="258" r:id="rId7"/>
    <p:sldId id="286" r:id="rId8"/>
    <p:sldId id="284" r:id="rId9"/>
    <p:sldId id="285" r:id="rId10"/>
    <p:sldId id="259" r:id="rId11"/>
    <p:sldId id="261" r:id="rId12"/>
    <p:sldId id="262" r:id="rId13"/>
    <p:sldId id="263" r:id="rId14"/>
    <p:sldId id="264" r:id="rId15"/>
    <p:sldId id="266" r:id="rId16"/>
    <p:sldId id="267" r:id="rId17"/>
    <p:sldId id="268" r:id="rId18"/>
    <p:sldId id="269" r:id="rId19"/>
    <p:sldId id="270" r:id="rId20"/>
    <p:sldId id="271" r:id="rId21"/>
    <p:sldId id="272" r:id="rId22"/>
    <p:sldId id="273" r:id="rId23"/>
    <p:sldId id="274" r:id="rId24"/>
    <p:sldId id="275" r:id="rId25"/>
    <p:sldId id="277" r:id="rId26"/>
    <p:sldId id="276" r:id="rId27"/>
    <p:sldId id="278" r:id="rId28"/>
    <p:sldId id="279" r:id="rId29"/>
    <p:sldId id="280" r:id="rId30"/>
    <p:sldId id="281" r:id="rId31"/>
    <p:sldId id="282" r:id="rId32"/>
    <p:sldId id="283" r:id="rId33"/>
    <p:sldId id="287"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3E"/>
    <a:srgbClr val="6D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4346" autoAdjust="0"/>
  </p:normalViewPr>
  <p:slideViewPr>
    <p:cSldViewPr snapToGrid="0">
      <p:cViewPr varScale="1">
        <p:scale>
          <a:sx n="72" d="100"/>
          <a:sy n="72" d="100"/>
        </p:scale>
        <p:origin x="66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10/1/2018</a:t>
            </a:fld>
            <a:endParaRPr lang="en-US" dirty="0"/>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dirty="0"/>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10/1/2018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dirty="0"/>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AEB063-7F11-4E3B-BA52-07405B1C2D95}" type="slidenum">
              <a:rPr lang="en-US" smtClean="0"/>
              <a:t>1</a:t>
            </a:fld>
            <a:endParaRPr lang="en-US" dirty="0"/>
          </a:p>
        </p:txBody>
      </p:sp>
    </p:spTree>
    <p:extLst>
      <p:ext uri="{BB962C8B-B14F-4D97-AF65-F5344CB8AC3E}">
        <p14:creationId xmlns:p14="http://schemas.microsoft.com/office/powerpoint/2010/main" val="206516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8" name="Footer Placeholder 7"/>
          <p:cNvSpPr>
            <a:spLocks noGrp="1"/>
          </p:cNvSpPr>
          <p:nvPr>
            <p:ph type="ftr" sz="quarter" idx="11"/>
          </p:nvPr>
        </p:nvSpPr>
        <p:spPr/>
        <p:txBody>
          <a:bodyPr/>
          <a:lstStyle/>
          <a:p>
            <a:r>
              <a:rPr lang="en-ZA" dirty="0"/>
              <a:t>Add a footer </a:t>
            </a:r>
            <a:endParaRPr lang="en-US" dirty="0"/>
          </a:p>
        </p:txBody>
      </p:sp>
      <p:sp>
        <p:nvSpPr>
          <p:cNvPr id="9" name="Slide Number Placeholder 8"/>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4" name="Footer Placeholder 3"/>
          <p:cNvSpPr>
            <a:spLocks noGrp="1"/>
          </p:cNvSpPr>
          <p:nvPr>
            <p:ph type="ftr" sz="quarter" idx="11"/>
          </p:nvPr>
        </p:nvSpPr>
        <p:spPr/>
        <p:txBody>
          <a:bodyPr/>
          <a:lstStyle/>
          <a:p>
            <a:r>
              <a:rPr lang="en-ZA" dirty="0"/>
              <a:t>Add a footer </a:t>
            </a:r>
            <a:endParaRPr lang="en-US" dirty="0"/>
          </a:p>
        </p:txBody>
      </p:sp>
      <p:sp>
        <p:nvSpPr>
          <p:cNvPr id="5" name="Slide Number Placeholder 4"/>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nchorCtr="0">
            <a:normAutofit/>
          </a:bodyPr>
          <a:lstStyle>
            <a:lvl1pPr marL="0" indent="0" algn="l">
              <a:buFontTx/>
              <a:buNone/>
              <a:defRPr sz="2800"/>
            </a:lvl1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ctr" anchorCtr="0">
            <a:normAutofit/>
          </a:bodyPr>
          <a:lstStyle>
            <a:lvl1pPr marL="0" indent="0" algn="ctr">
              <a:buFontTx/>
              <a:buNone/>
              <a:defRPr sz="2800"/>
            </a:lvl1pPr>
          </a:lstStyle>
          <a:p>
            <a:pPr lvl="0"/>
            <a:r>
              <a:rPr lang="en-US"/>
              <a:t>Edit Master text styles</a:t>
            </a:r>
          </a:p>
        </p:txBody>
      </p:sp>
      <p:sp>
        <p:nvSpPr>
          <p:cNvPr id="2" name="Date Placeholder 1"/>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B7F6C47-B260-4BB6-8230-7D14D5CDE026}" type="datetimeFigureOut">
              <a:rPr lang="en-US" smtClean="0"/>
              <a:t>10/1/2018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ZA" dirty="0"/>
              <a:t>Add a footer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A4942799-31AF-4FF8-9D79-C1A3E01FB207}" type="slidenum">
              <a:rPr lang="en-US" smtClean="0"/>
              <a:t>‹#›</a:t>
            </a:fld>
            <a:endParaRPr lang="en-US" dirty="0"/>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10/1/2018</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ZA" dirty="0"/>
              <a:t>Add a footer</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smtClean="0"/>
              <a:t>10/1/2018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smtClean="0"/>
              <a:t>‹#›</a:t>
            </a:fld>
            <a:endParaRPr lang="en-US" dirty="0"/>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opescunmarius@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edwardlib.org/" TargetMode="External"/><Relationship Id="rId2" Type="http://schemas.openxmlformats.org/officeDocument/2006/relationships/hyperlink" Target="https://github.com/pymc-devs/pymc" TargetMode="Externa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BD2A-60FD-4D0C-8344-28D7E6E38BA0}"/>
              </a:ext>
            </a:extLst>
          </p:cNvPr>
          <p:cNvSpPr>
            <a:spLocks noGrp="1"/>
          </p:cNvSpPr>
          <p:nvPr>
            <p:ph type="ctrTitle"/>
          </p:nvPr>
        </p:nvSpPr>
        <p:spPr/>
        <p:txBody>
          <a:bodyPr/>
          <a:lstStyle/>
          <a:p>
            <a:r>
              <a:rPr lang="en-US" dirty="0"/>
              <a:t>Probabilistic Programming</a:t>
            </a:r>
          </a:p>
        </p:txBody>
      </p:sp>
      <p:sp>
        <p:nvSpPr>
          <p:cNvPr id="3" name="Subtitle 2">
            <a:extLst>
              <a:ext uri="{FF2B5EF4-FFF2-40B4-BE49-F238E27FC236}">
                <a16:creationId xmlns:a16="http://schemas.microsoft.com/office/drawing/2014/main" id="{805F24E6-2AE8-4FD8-B92D-FE2CE716A235}"/>
              </a:ext>
            </a:extLst>
          </p:cNvPr>
          <p:cNvSpPr>
            <a:spLocks noGrp="1"/>
          </p:cNvSpPr>
          <p:nvPr>
            <p:ph type="subTitle" idx="1"/>
          </p:nvPr>
        </p:nvSpPr>
        <p:spPr>
          <a:xfrm>
            <a:off x="810001" y="5280846"/>
            <a:ext cx="10572000" cy="1398249"/>
          </a:xfrm>
        </p:spPr>
        <p:txBody>
          <a:bodyPr/>
          <a:lstStyle/>
          <a:p>
            <a:r>
              <a:rPr lang="en-US" dirty="0"/>
              <a:t>Marius Popescu</a:t>
            </a:r>
          </a:p>
          <a:p>
            <a:r>
              <a:rPr lang="en-US" sz="1800" dirty="0">
                <a:hlinkClick r:id="rId3"/>
              </a:rPr>
              <a:t>popescunmarius@gmail.com</a:t>
            </a:r>
            <a:endParaRPr lang="en-US" sz="1800" dirty="0"/>
          </a:p>
          <a:p>
            <a:r>
              <a:rPr lang="en-US" dirty="0"/>
              <a:t>2018 - 2019</a:t>
            </a:r>
          </a:p>
          <a:p>
            <a:endParaRPr lang="en-US" dirty="0"/>
          </a:p>
        </p:txBody>
      </p:sp>
    </p:spTree>
    <p:extLst>
      <p:ext uri="{BB962C8B-B14F-4D97-AF65-F5344CB8AC3E}">
        <p14:creationId xmlns:p14="http://schemas.microsoft.com/office/powerpoint/2010/main" val="209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F1C27-328B-4C3C-B57E-E7FD4292246E}"/>
              </a:ext>
            </a:extLst>
          </p:cNvPr>
          <p:cNvPicPr>
            <a:picLocks noChangeAspect="1"/>
          </p:cNvPicPr>
          <p:nvPr/>
        </p:nvPicPr>
        <p:blipFill>
          <a:blip r:embed="rId2"/>
          <a:stretch>
            <a:fillRect/>
          </a:stretch>
        </p:blipFill>
        <p:spPr>
          <a:xfrm>
            <a:off x="643467" y="772787"/>
            <a:ext cx="10905066" cy="5312425"/>
          </a:xfrm>
          <a:prstGeom prst="rect">
            <a:avLst/>
          </a:prstGeom>
        </p:spPr>
      </p:pic>
    </p:spTree>
    <p:extLst>
      <p:ext uri="{BB962C8B-B14F-4D97-AF65-F5344CB8AC3E}">
        <p14:creationId xmlns:p14="http://schemas.microsoft.com/office/powerpoint/2010/main" val="310185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66C9F0-7A96-42EC-8A04-BE215DC52719}"/>
              </a:ext>
            </a:extLst>
          </p:cNvPr>
          <p:cNvPicPr>
            <a:picLocks noChangeAspect="1"/>
          </p:cNvPicPr>
          <p:nvPr/>
        </p:nvPicPr>
        <p:blipFill>
          <a:blip r:embed="rId2"/>
          <a:stretch>
            <a:fillRect/>
          </a:stretch>
        </p:blipFill>
        <p:spPr>
          <a:xfrm>
            <a:off x="643467" y="708571"/>
            <a:ext cx="10905066" cy="5440857"/>
          </a:xfrm>
          <a:prstGeom prst="rect">
            <a:avLst/>
          </a:prstGeom>
        </p:spPr>
      </p:pic>
      <p:sp>
        <p:nvSpPr>
          <p:cNvPr id="3" name="Rectangle: Rounded Corners 2">
            <a:extLst>
              <a:ext uri="{FF2B5EF4-FFF2-40B4-BE49-F238E27FC236}">
                <a16:creationId xmlns:a16="http://schemas.microsoft.com/office/drawing/2014/main" id="{1217696F-65D6-4B46-8339-B6668DBA0FEA}"/>
              </a:ext>
            </a:extLst>
          </p:cNvPr>
          <p:cNvSpPr/>
          <p:nvPr/>
        </p:nvSpPr>
        <p:spPr>
          <a:xfrm>
            <a:off x="6625525" y="5563892"/>
            <a:ext cx="2200760" cy="2092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624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F4ADF-E943-4A78-AA43-CBCD68339994}"/>
              </a:ext>
            </a:extLst>
          </p:cNvPr>
          <p:cNvPicPr>
            <a:picLocks noChangeAspect="1"/>
          </p:cNvPicPr>
          <p:nvPr/>
        </p:nvPicPr>
        <p:blipFill>
          <a:blip r:embed="rId2"/>
          <a:stretch>
            <a:fillRect/>
          </a:stretch>
        </p:blipFill>
        <p:spPr>
          <a:xfrm>
            <a:off x="6207457" y="446088"/>
            <a:ext cx="5181600" cy="6067425"/>
          </a:xfrm>
          <a:prstGeom prst="rect">
            <a:avLst/>
          </a:prstGeom>
        </p:spPr>
      </p:pic>
      <p:sp>
        <p:nvSpPr>
          <p:cNvPr id="18" name="Title 17">
            <a:extLst>
              <a:ext uri="{FF2B5EF4-FFF2-40B4-BE49-F238E27FC236}">
                <a16:creationId xmlns:a16="http://schemas.microsoft.com/office/drawing/2014/main" id="{3C83FB73-B275-44B9-B6CD-34DE12B4366C}"/>
              </a:ext>
            </a:extLst>
          </p:cNvPr>
          <p:cNvSpPr>
            <a:spLocks noGrp="1"/>
          </p:cNvSpPr>
          <p:nvPr>
            <p:ph type="title"/>
          </p:nvPr>
        </p:nvSpPr>
        <p:spPr>
          <a:xfrm>
            <a:off x="1073151" y="446088"/>
            <a:ext cx="3547533" cy="2576512"/>
          </a:xfrm>
        </p:spPr>
        <p:txBody>
          <a:bodyPr/>
          <a:lstStyle/>
          <a:p>
            <a:pPr algn="just"/>
            <a:r>
              <a:rPr lang="en-US" sz="2400" dirty="0"/>
              <a:t>PPAML started in March 2013 and is scheduled to run 46 months, with three phases of activity through 2017</a:t>
            </a:r>
          </a:p>
        </p:txBody>
      </p:sp>
    </p:spTree>
    <p:extLst>
      <p:ext uri="{BB962C8B-B14F-4D97-AF65-F5344CB8AC3E}">
        <p14:creationId xmlns:p14="http://schemas.microsoft.com/office/powerpoint/2010/main" val="1490598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45369-A06F-41FA-97FF-DE12A4A0F5C3}"/>
              </a:ext>
            </a:extLst>
          </p:cNvPr>
          <p:cNvSpPr>
            <a:spLocks noGrp="1"/>
          </p:cNvSpPr>
          <p:nvPr>
            <p:ph type="title"/>
          </p:nvPr>
        </p:nvSpPr>
        <p:spPr>
          <a:xfrm>
            <a:off x="1323833" y="2435957"/>
            <a:ext cx="4585648" cy="2007789"/>
          </a:xfrm>
        </p:spPr>
        <p:txBody>
          <a:bodyPr/>
          <a:lstStyle/>
          <a:p>
            <a:r>
              <a:rPr lang="en-US" dirty="0"/>
              <a:t>Some Accomplishments</a:t>
            </a:r>
          </a:p>
        </p:txBody>
      </p:sp>
      <p:sp>
        <p:nvSpPr>
          <p:cNvPr id="6" name="Text Placeholder 5">
            <a:extLst>
              <a:ext uri="{FF2B5EF4-FFF2-40B4-BE49-F238E27FC236}">
                <a16:creationId xmlns:a16="http://schemas.microsoft.com/office/drawing/2014/main" id="{5357E9BC-AAA9-439A-99C8-332D5174B91D}"/>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562987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DC2F0-9605-4B1E-9621-42F4A00B363D}"/>
              </a:ext>
            </a:extLst>
          </p:cNvPr>
          <p:cNvSpPr>
            <a:spLocks noGrp="1"/>
          </p:cNvSpPr>
          <p:nvPr>
            <p:ph type="title"/>
          </p:nvPr>
        </p:nvSpPr>
        <p:spPr/>
        <p:txBody>
          <a:bodyPr/>
          <a:lstStyle/>
          <a:p>
            <a:r>
              <a:rPr lang="en-US" sz="2000" dirty="0"/>
              <a:t>Humans and machines were given an image of a novel character (top) and asked to produce new versions.</a:t>
            </a:r>
          </a:p>
        </p:txBody>
      </p:sp>
      <p:pic>
        <p:nvPicPr>
          <p:cNvPr id="7" name="Picture 6">
            <a:extLst>
              <a:ext uri="{FF2B5EF4-FFF2-40B4-BE49-F238E27FC236}">
                <a16:creationId xmlns:a16="http://schemas.microsoft.com/office/drawing/2014/main" id="{907B8F26-7FD4-44DA-8E49-27894342E7C6}"/>
              </a:ext>
            </a:extLst>
          </p:cNvPr>
          <p:cNvPicPr>
            <a:picLocks noChangeAspect="1"/>
          </p:cNvPicPr>
          <p:nvPr/>
        </p:nvPicPr>
        <p:blipFill>
          <a:blip r:embed="rId2"/>
          <a:stretch>
            <a:fillRect/>
          </a:stretch>
        </p:blipFill>
        <p:spPr>
          <a:xfrm>
            <a:off x="145789" y="2109859"/>
            <a:ext cx="6086475" cy="4057650"/>
          </a:xfrm>
          <a:prstGeom prst="rect">
            <a:avLst/>
          </a:prstGeom>
        </p:spPr>
      </p:pic>
      <p:pic>
        <p:nvPicPr>
          <p:cNvPr id="9" name="Picture 8">
            <a:extLst>
              <a:ext uri="{FF2B5EF4-FFF2-40B4-BE49-F238E27FC236}">
                <a16:creationId xmlns:a16="http://schemas.microsoft.com/office/drawing/2014/main" id="{CE55CBB0-D0BB-4EB3-B4D7-FA69D7A22EF9}"/>
              </a:ext>
            </a:extLst>
          </p:cNvPr>
          <p:cNvPicPr>
            <a:picLocks noChangeAspect="1"/>
          </p:cNvPicPr>
          <p:nvPr/>
        </p:nvPicPr>
        <p:blipFill>
          <a:blip r:embed="rId3"/>
          <a:stretch>
            <a:fillRect/>
          </a:stretch>
        </p:blipFill>
        <p:spPr>
          <a:xfrm>
            <a:off x="6350932" y="2109859"/>
            <a:ext cx="5695279" cy="4384493"/>
          </a:xfrm>
          <a:prstGeom prst="rect">
            <a:avLst/>
          </a:prstGeom>
        </p:spPr>
      </p:pic>
      <p:pic>
        <p:nvPicPr>
          <p:cNvPr id="11" name="Picture 10">
            <a:extLst>
              <a:ext uri="{FF2B5EF4-FFF2-40B4-BE49-F238E27FC236}">
                <a16:creationId xmlns:a16="http://schemas.microsoft.com/office/drawing/2014/main" id="{1AF26392-0406-472E-BB02-28F4B87F9E0A}"/>
              </a:ext>
            </a:extLst>
          </p:cNvPr>
          <p:cNvPicPr>
            <a:picLocks noChangeAspect="1"/>
          </p:cNvPicPr>
          <p:nvPr/>
        </p:nvPicPr>
        <p:blipFill>
          <a:blip r:embed="rId4"/>
          <a:stretch>
            <a:fillRect/>
          </a:stretch>
        </p:blipFill>
        <p:spPr>
          <a:xfrm>
            <a:off x="9487613" y="15491"/>
            <a:ext cx="2358646" cy="2999434"/>
          </a:xfrm>
          <a:prstGeom prst="rect">
            <a:avLst/>
          </a:prstGeom>
        </p:spPr>
      </p:pic>
    </p:spTree>
    <p:extLst>
      <p:ext uri="{BB962C8B-B14F-4D97-AF65-F5344CB8AC3E}">
        <p14:creationId xmlns:p14="http://schemas.microsoft.com/office/powerpoint/2010/main" val="755296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3FD3-AB29-456B-AA13-75966682C7CA}"/>
              </a:ext>
            </a:extLst>
          </p:cNvPr>
          <p:cNvSpPr>
            <a:spLocks noGrp="1"/>
          </p:cNvSpPr>
          <p:nvPr>
            <p:ph type="title"/>
          </p:nvPr>
        </p:nvSpPr>
        <p:spPr>
          <a:xfrm>
            <a:off x="0" y="0"/>
            <a:ext cx="5991367" cy="1719618"/>
          </a:xfrm>
        </p:spPr>
        <p:txBody>
          <a:bodyPr/>
          <a:lstStyle/>
          <a:p>
            <a:r>
              <a:rPr lang="en-US" sz="2000" dirty="0"/>
              <a:t>Common sense and context affect letter form perception: (</a:t>
            </a:r>
            <a:r>
              <a:rPr lang="en-US" sz="2000" dirty="0" err="1"/>
              <a:t>i</a:t>
            </a:r>
            <a:r>
              <a:rPr lang="en-US" sz="2000" dirty="0"/>
              <a:t>) m vs u and n. (ii) the same line segments are interpreted as N or S depending on </a:t>
            </a:r>
            <a:r>
              <a:rPr lang="en-US" sz="2000" dirty="0" err="1"/>
              <a:t>occluder</a:t>
            </a:r>
            <a:r>
              <a:rPr lang="en-US" sz="2000" dirty="0"/>
              <a:t> positions (iii) perception of the shapes aids the recognition .</a:t>
            </a:r>
          </a:p>
        </p:txBody>
      </p:sp>
      <p:pic>
        <p:nvPicPr>
          <p:cNvPr id="5" name="Picture 4">
            <a:extLst>
              <a:ext uri="{FF2B5EF4-FFF2-40B4-BE49-F238E27FC236}">
                <a16:creationId xmlns:a16="http://schemas.microsoft.com/office/drawing/2014/main" id="{1DB8F31D-3F6F-42C0-9D08-50FDE726F295}"/>
              </a:ext>
            </a:extLst>
          </p:cNvPr>
          <p:cNvPicPr>
            <a:picLocks noChangeAspect="1"/>
          </p:cNvPicPr>
          <p:nvPr/>
        </p:nvPicPr>
        <p:blipFill>
          <a:blip r:embed="rId2"/>
          <a:stretch>
            <a:fillRect/>
          </a:stretch>
        </p:blipFill>
        <p:spPr>
          <a:xfrm>
            <a:off x="1102307" y="2153436"/>
            <a:ext cx="3299983" cy="4161563"/>
          </a:xfrm>
          <a:prstGeom prst="rect">
            <a:avLst/>
          </a:prstGeom>
        </p:spPr>
      </p:pic>
      <p:pic>
        <p:nvPicPr>
          <p:cNvPr id="6" name="Picture 5">
            <a:extLst>
              <a:ext uri="{FF2B5EF4-FFF2-40B4-BE49-F238E27FC236}">
                <a16:creationId xmlns:a16="http://schemas.microsoft.com/office/drawing/2014/main" id="{646C4142-7459-4379-8484-7C6481E6F581}"/>
              </a:ext>
            </a:extLst>
          </p:cNvPr>
          <p:cNvPicPr>
            <a:picLocks noChangeAspect="1"/>
          </p:cNvPicPr>
          <p:nvPr/>
        </p:nvPicPr>
        <p:blipFill>
          <a:blip r:embed="rId3"/>
          <a:stretch>
            <a:fillRect/>
          </a:stretch>
        </p:blipFill>
        <p:spPr>
          <a:xfrm>
            <a:off x="4641257" y="2944118"/>
            <a:ext cx="7550743" cy="3370881"/>
          </a:xfrm>
          <a:prstGeom prst="rect">
            <a:avLst/>
          </a:prstGeom>
        </p:spPr>
      </p:pic>
      <p:pic>
        <p:nvPicPr>
          <p:cNvPr id="8" name="Picture 7">
            <a:extLst>
              <a:ext uri="{FF2B5EF4-FFF2-40B4-BE49-F238E27FC236}">
                <a16:creationId xmlns:a16="http://schemas.microsoft.com/office/drawing/2014/main" id="{DC8D27D2-C8FA-4E82-88C1-6A1D3F0B574B}"/>
              </a:ext>
            </a:extLst>
          </p:cNvPr>
          <p:cNvPicPr>
            <a:picLocks noChangeAspect="1"/>
          </p:cNvPicPr>
          <p:nvPr/>
        </p:nvPicPr>
        <p:blipFill>
          <a:blip r:embed="rId4"/>
          <a:stretch>
            <a:fillRect/>
          </a:stretch>
        </p:blipFill>
        <p:spPr>
          <a:xfrm>
            <a:off x="9989168" y="105142"/>
            <a:ext cx="2085204" cy="2651705"/>
          </a:xfrm>
          <a:prstGeom prst="rect">
            <a:avLst/>
          </a:prstGeom>
        </p:spPr>
      </p:pic>
    </p:spTree>
    <p:extLst>
      <p:ext uri="{BB962C8B-B14F-4D97-AF65-F5344CB8AC3E}">
        <p14:creationId xmlns:p14="http://schemas.microsoft.com/office/powerpoint/2010/main" val="1927832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C7E24E-4BC0-4D28-BCBD-C8037D115083}"/>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194849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E31D2F-88EE-44BD-B43A-4AF86313AFCE}"/>
              </a:ext>
            </a:extLst>
          </p:cNvPr>
          <p:cNvSpPr>
            <a:spLocks noGrp="1"/>
          </p:cNvSpPr>
          <p:nvPr>
            <p:ph type="title"/>
          </p:nvPr>
        </p:nvSpPr>
        <p:spPr/>
        <p:txBody>
          <a:bodyPr/>
          <a:lstStyle/>
          <a:p>
            <a:r>
              <a:rPr lang="en-US" dirty="0"/>
              <a:t>Course Goal &amp; Objectives </a:t>
            </a:r>
          </a:p>
        </p:txBody>
      </p:sp>
      <p:sp>
        <p:nvSpPr>
          <p:cNvPr id="6" name="Content Placeholder 5">
            <a:extLst>
              <a:ext uri="{FF2B5EF4-FFF2-40B4-BE49-F238E27FC236}">
                <a16:creationId xmlns:a16="http://schemas.microsoft.com/office/drawing/2014/main" id="{E15E6C75-928B-4B61-BDB6-E598F136C27E}"/>
              </a:ext>
            </a:extLst>
          </p:cNvPr>
          <p:cNvSpPr>
            <a:spLocks noGrp="1"/>
          </p:cNvSpPr>
          <p:nvPr>
            <p:ph idx="1"/>
          </p:nvPr>
        </p:nvSpPr>
        <p:spPr/>
        <p:txBody>
          <a:bodyPr/>
          <a:lstStyle/>
          <a:p>
            <a:r>
              <a:rPr lang="en-US" dirty="0"/>
              <a:t>Understanding of the basic concepts and mechanisms of the probabilistic programming</a:t>
            </a:r>
          </a:p>
          <a:p>
            <a:r>
              <a:rPr lang="en-US" dirty="0"/>
              <a:t>Ability of using a probabilistic programming framework (</a:t>
            </a:r>
            <a:r>
              <a:rPr lang="en-US" dirty="0" err="1"/>
              <a:t>PyMC</a:t>
            </a:r>
            <a:r>
              <a:rPr lang="en-US" dirty="0"/>
              <a:t>, Edward)</a:t>
            </a:r>
          </a:p>
          <a:p>
            <a:r>
              <a:rPr lang="en-US" dirty="0"/>
              <a:t>Using probabilistic programming for building a probabilistic model of a phenomenon, inferring the model parameters given the model and the data, criticizing the model</a:t>
            </a:r>
          </a:p>
        </p:txBody>
      </p:sp>
    </p:spTree>
    <p:extLst>
      <p:ext uri="{BB962C8B-B14F-4D97-AF65-F5344CB8AC3E}">
        <p14:creationId xmlns:p14="http://schemas.microsoft.com/office/powerpoint/2010/main" val="304873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0E12-5351-43F3-B287-76773D918D16}"/>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FE3287D1-7AD6-4C85-8C29-12B49BA65577}"/>
              </a:ext>
            </a:extLst>
          </p:cNvPr>
          <p:cNvSpPr>
            <a:spLocks noGrp="1"/>
          </p:cNvSpPr>
          <p:nvPr>
            <p:ph idx="1"/>
          </p:nvPr>
        </p:nvSpPr>
        <p:spPr/>
        <p:txBody>
          <a:bodyPr/>
          <a:lstStyle/>
          <a:p>
            <a:pPr marL="0" indent="0">
              <a:buNone/>
            </a:pPr>
            <a:r>
              <a:rPr lang="en-US" dirty="0"/>
              <a:t>             </a:t>
            </a:r>
            <a:r>
              <a:rPr lang="en-US" dirty="0" err="1"/>
              <a:t>PyMC</a:t>
            </a:r>
            <a:r>
              <a:rPr lang="en-US" dirty="0"/>
              <a:t> (</a:t>
            </a:r>
            <a:r>
              <a:rPr lang="en-US" dirty="0">
                <a:hlinkClick r:id="rId2"/>
              </a:rPr>
              <a:t>https://github.com/pymc-devs/pymc</a:t>
            </a:r>
            <a:r>
              <a:rPr lang="en-US" dirty="0"/>
              <a:t>)</a:t>
            </a:r>
          </a:p>
          <a:p>
            <a:pPr marL="0" indent="0">
              <a:buNone/>
            </a:pPr>
            <a:endParaRPr lang="en-US" dirty="0"/>
          </a:p>
          <a:p>
            <a:pPr marL="0" indent="0">
              <a:buNone/>
            </a:pPr>
            <a:r>
              <a:rPr lang="en-US" dirty="0"/>
              <a:t>             Edward (</a:t>
            </a:r>
            <a:r>
              <a:rPr lang="en-US" dirty="0">
                <a:hlinkClick r:id="rId3"/>
              </a:rPr>
              <a:t>http://edwardlib.org/</a:t>
            </a:r>
            <a:r>
              <a:rPr lang="en-US" dirty="0"/>
              <a:t>)</a:t>
            </a:r>
          </a:p>
          <a:p>
            <a:pPr marL="0" indent="0">
              <a:buNone/>
            </a:pPr>
            <a:endParaRPr lang="en-US" dirty="0"/>
          </a:p>
          <a:p>
            <a:pPr marL="0" indent="0">
              <a:buNone/>
            </a:pPr>
            <a:endParaRPr lang="en-US" dirty="0"/>
          </a:p>
          <a:p>
            <a:pPr marL="0" indent="0">
              <a:buNone/>
            </a:pPr>
            <a:r>
              <a:rPr lang="en-US" dirty="0"/>
              <a:t>             TensorFlow Probability Edward2 (tfp.edward2): A probabilistic programming language</a:t>
            </a:r>
          </a:p>
          <a:p>
            <a:pPr marL="0" indent="0">
              <a:buNone/>
            </a:pPr>
            <a:r>
              <a:rPr lang="en-US" dirty="0"/>
              <a:t>  (https://github.com/tensorflow/probability/blob/master/tensorflow_probability/python/edward2/README.md)</a:t>
            </a:r>
          </a:p>
        </p:txBody>
      </p:sp>
      <p:pic>
        <p:nvPicPr>
          <p:cNvPr id="5" name="Picture 4">
            <a:extLst>
              <a:ext uri="{FF2B5EF4-FFF2-40B4-BE49-F238E27FC236}">
                <a16:creationId xmlns:a16="http://schemas.microsoft.com/office/drawing/2014/main" id="{3BE1BCEE-1AD4-4C35-B7E3-1CF25C473E63}"/>
              </a:ext>
            </a:extLst>
          </p:cNvPr>
          <p:cNvPicPr>
            <a:picLocks noChangeAspect="1"/>
          </p:cNvPicPr>
          <p:nvPr/>
        </p:nvPicPr>
        <p:blipFill>
          <a:blip r:embed="rId4"/>
          <a:stretch>
            <a:fillRect/>
          </a:stretch>
        </p:blipFill>
        <p:spPr>
          <a:xfrm>
            <a:off x="1061209" y="4239103"/>
            <a:ext cx="557497" cy="557497"/>
          </a:xfrm>
          <a:prstGeom prst="rect">
            <a:avLst/>
          </a:prstGeom>
        </p:spPr>
      </p:pic>
      <p:pic>
        <p:nvPicPr>
          <p:cNvPr id="1026" name="Picture 2" descr="Edward">
            <a:extLst>
              <a:ext uri="{FF2B5EF4-FFF2-40B4-BE49-F238E27FC236}">
                <a16:creationId xmlns:a16="http://schemas.microsoft.com/office/drawing/2014/main" id="{E6929E30-1F50-45C9-A780-E6BE2F480F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215" y="3042916"/>
            <a:ext cx="691487" cy="69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4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E220-DBA2-4829-8E78-444EA58545F3}"/>
              </a:ext>
            </a:extLst>
          </p:cNvPr>
          <p:cNvSpPr>
            <a:spLocks noGrp="1"/>
          </p:cNvSpPr>
          <p:nvPr>
            <p:ph type="title"/>
          </p:nvPr>
        </p:nvSpPr>
        <p:spPr/>
        <p:txBody>
          <a:bodyPr/>
          <a:lstStyle/>
          <a:p>
            <a:r>
              <a:rPr lang="en-US" dirty="0"/>
              <a:t>Bibliography</a:t>
            </a:r>
          </a:p>
        </p:txBody>
      </p:sp>
      <p:pic>
        <p:nvPicPr>
          <p:cNvPr id="4" name="Picture 3">
            <a:extLst>
              <a:ext uri="{FF2B5EF4-FFF2-40B4-BE49-F238E27FC236}">
                <a16:creationId xmlns:a16="http://schemas.microsoft.com/office/drawing/2014/main" id="{E0B311EB-3AF6-43D4-917B-78D0EA192EF4}"/>
              </a:ext>
            </a:extLst>
          </p:cNvPr>
          <p:cNvPicPr>
            <a:picLocks noChangeAspect="1"/>
          </p:cNvPicPr>
          <p:nvPr/>
        </p:nvPicPr>
        <p:blipFill>
          <a:blip r:embed="rId2"/>
          <a:stretch>
            <a:fillRect/>
          </a:stretch>
        </p:blipFill>
        <p:spPr>
          <a:xfrm>
            <a:off x="290805" y="1817484"/>
            <a:ext cx="3234273" cy="4225421"/>
          </a:xfrm>
          <a:prstGeom prst="rect">
            <a:avLst/>
          </a:prstGeom>
        </p:spPr>
      </p:pic>
      <p:sp>
        <p:nvSpPr>
          <p:cNvPr id="5" name="TextBox 4">
            <a:extLst>
              <a:ext uri="{FF2B5EF4-FFF2-40B4-BE49-F238E27FC236}">
                <a16:creationId xmlns:a16="http://schemas.microsoft.com/office/drawing/2014/main" id="{1E87F69A-8DF1-4067-8259-8B90448AEC96}"/>
              </a:ext>
            </a:extLst>
          </p:cNvPr>
          <p:cNvSpPr txBox="1"/>
          <p:nvPr/>
        </p:nvSpPr>
        <p:spPr>
          <a:xfrm>
            <a:off x="290805" y="6085479"/>
            <a:ext cx="5562879" cy="584775"/>
          </a:xfrm>
          <a:prstGeom prst="rect">
            <a:avLst/>
          </a:prstGeom>
          <a:noFill/>
        </p:spPr>
        <p:txBody>
          <a:bodyPr wrap="square" rtlCol="0">
            <a:spAutoFit/>
          </a:bodyPr>
          <a:lstStyle/>
          <a:p>
            <a:r>
              <a:rPr lang="en-US" sz="1600" dirty="0"/>
              <a:t>https://github.com/CamDavidsonPilon/Probabilistic-Programming-and-Bayesian-Methods-for-Hackers</a:t>
            </a:r>
          </a:p>
        </p:txBody>
      </p:sp>
      <p:pic>
        <p:nvPicPr>
          <p:cNvPr id="7" name="Picture 6">
            <a:extLst>
              <a:ext uri="{FF2B5EF4-FFF2-40B4-BE49-F238E27FC236}">
                <a16:creationId xmlns:a16="http://schemas.microsoft.com/office/drawing/2014/main" id="{BD703BF0-8109-4DC8-9D76-554611861CF4}"/>
              </a:ext>
            </a:extLst>
          </p:cNvPr>
          <p:cNvPicPr>
            <a:picLocks noChangeAspect="1"/>
          </p:cNvPicPr>
          <p:nvPr/>
        </p:nvPicPr>
        <p:blipFill>
          <a:blip r:embed="rId3"/>
          <a:stretch>
            <a:fillRect/>
          </a:stretch>
        </p:blipFill>
        <p:spPr>
          <a:xfrm>
            <a:off x="7431985" y="77026"/>
            <a:ext cx="2758449" cy="3090244"/>
          </a:xfrm>
          <a:prstGeom prst="rect">
            <a:avLst/>
          </a:prstGeom>
        </p:spPr>
      </p:pic>
      <p:pic>
        <p:nvPicPr>
          <p:cNvPr id="8" name="Picture 7">
            <a:extLst>
              <a:ext uri="{FF2B5EF4-FFF2-40B4-BE49-F238E27FC236}">
                <a16:creationId xmlns:a16="http://schemas.microsoft.com/office/drawing/2014/main" id="{2000598D-FED4-4851-8DFD-110C4B60A07A}"/>
              </a:ext>
            </a:extLst>
          </p:cNvPr>
          <p:cNvPicPr>
            <a:picLocks noChangeAspect="1"/>
          </p:cNvPicPr>
          <p:nvPr/>
        </p:nvPicPr>
        <p:blipFill>
          <a:blip r:embed="rId4"/>
          <a:stretch>
            <a:fillRect/>
          </a:stretch>
        </p:blipFill>
        <p:spPr>
          <a:xfrm>
            <a:off x="7431985" y="3325634"/>
            <a:ext cx="2758449" cy="3243226"/>
          </a:xfrm>
          <a:prstGeom prst="rect">
            <a:avLst/>
          </a:prstGeom>
        </p:spPr>
      </p:pic>
    </p:spTree>
    <p:extLst>
      <p:ext uri="{BB962C8B-B14F-4D97-AF65-F5344CB8AC3E}">
        <p14:creationId xmlns:p14="http://schemas.microsoft.com/office/powerpoint/2010/main" val="238152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1C4BC9-7379-41D0-A763-FB66B3413BBB}"/>
              </a:ext>
            </a:extLst>
          </p:cNvPr>
          <p:cNvSpPr>
            <a:spLocks noGrp="1"/>
          </p:cNvSpPr>
          <p:nvPr>
            <p:ph type="title"/>
          </p:nvPr>
        </p:nvSpPr>
        <p:spPr/>
        <p:txBody>
          <a:bodyPr/>
          <a:lstStyle/>
          <a:p>
            <a:r>
              <a:rPr lang="en-US" dirty="0"/>
              <a:t>Introduction</a:t>
            </a:r>
          </a:p>
        </p:txBody>
      </p:sp>
      <p:sp>
        <p:nvSpPr>
          <p:cNvPr id="6" name="Text Placeholder 5">
            <a:extLst>
              <a:ext uri="{FF2B5EF4-FFF2-40B4-BE49-F238E27FC236}">
                <a16:creationId xmlns:a16="http://schemas.microsoft.com/office/drawing/2014/main" id="{A5F9DD07-02EB-46E0-9189-B73823B14F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8702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46779-CD20-4D8F-B812-F9B9760239CF}"/>
              </a:ext>
            </a:extLst>
          </p:cNvPr>
          <p:cNvSpPr>
            <a:spLocks noGrp="1"/>
          </p:cNvSpPr>
          <p:nvPr>
            <p:ph type="title"/>
          </p:nvPr>
        </p:nvSpPr>
        <p:spPr/>
        <p:txBody>
          <a:bodyPr/>
          <a:lstStyle/>
          <a:p>
            <a:r>
              <a:rPr lang="en-US" dirty="0"/>
              <a:t>“Hello World!”</a:t>
            </a:r>
          </a:p>
        </p:txBody>
      </p:sp>
    </p:spTree>
    <p:extLst>
      <p:ext uri="{BB962C8B-B14F-4D97-AF65-F5344CB8AC3E}">
        <p14:creationId xmlns:p14="http://schemas.microsoft.com/office/powerpoint/2010/main" val="3276931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BCEB50-E95D-4063-8B0C-D284A456CA60}"/>
              </a:ext>
            </a:extLst>
          </p:cNvPr>
          <p:cNvSpPr>
            <a:spLocks noGrp="1"/>
          </p:cNvSpPr>
          <p:nvPr>
            <p:ph type="title"/>
          </p:nvPr>
        </p:nvSpPr>
        <p:spPr/>
        <p:txBody>
          <a:bodyPr/>
          <a:lstStyle/>
          <a:p>
            <a:r>
              <a:rPr lang="en-US" dirty="0"/>
              <a:t>Monty Hall Problem</a:t>
            </a:r>
          </a:p>
        </p:txBody>
      </p:sp>
      <p:pic>
        <p:nvPicPr>
          <p:cNvPr id="5" name="Picture 4">
            <a:extLst>
              <a:ext uri="{FF2B5EF4-FFF2-40B4-BE49-F238E27FC236}">
                <a16:creationId xmlns:a16="http://schemas.microsoft.com/office/drawing/2014/main" id="{8AA01FE9-0AEB-43F3-B422-7E2F0077E65F}"/>
              </a:ext>
            </a:extLst>
          </p:cNvPr>
          <p:cNvPicPr>
            <a:picLocks noChangeAspect="1"/>
          </p:cNvPicPr>
          <p:nvPr/>
        </p:nvPicPr>
        <p:blipFill>
          <a:blip r:embed="rId2"/>
          <a:stretch>
            <a:fillRect/>
          </a:stretch>
        </p:blipFill>
        <p:spPr>
          <a:xfrm>
            <a:off x="945989" y="2186271"/>
            <a:ext cx="2224364" cy="3040821"/>
          </a:xfrm>
          <a:prstGeom prst="rect">
            <a:avLst/>
          </a:prstGeom>
        </p:spPr>
      </p:pic>
      <p:pic>
        <p:nvPicPr>
          <p:cNvPr id="6" name="Picture 5">
            <a:extLst>
              <a:ext uri="{FF2B5EF4-FFF2-40B4-BE49-F238E27FC236}">
                <a16:creationId xmlns:a16="http://schemas.microsoft.com/office/drawing/2014/main" id="{FB51CC42-DD54-4B89-B428-508723A8D226}"/>
              </a:ext>
            </a:extLst>
          </p:cNvPr>
          <p:cNvPicPr>
            <a:picLocks noChangeAspect="1"/>
          </p:cNvPicPr>
          <p:nvPr/>
        </p:nvPicPr>
        <p:blipFill>
          <a:blip r:embed="rId2"/>
          <a:stretch>
            <a:fillRect/>
          </a:stretch>
        </p:blipFill>
        <p:spPr>
          <a:xfrm>
            <a:off x="4778364" y="2176034"/>
            <a:ext cx="2224365" cy="3040822"/>
          </a:xfrm>
          <a:prstGeom prst="rect">
            <a:avLst/>
          </a:prstGeom>
        </p:spPr>
      </p:pic>
      <p:pic>
        <p:nvPicPr>
          <p:cNvPr id="7" name="Picture 6">
            <a:extLst>
              <a:ext uri="{FF2B5EF4-FFF2-40B4-BE49-F238E27FC236}">
                <a16:creationId xmlns:a16="http://schemas.microsoft.com/office/drawing/2014/main" id="{36282DAB-EC2E-428F-ADAE-BF79960C4366}"/>
              </a:ext>
            </a:extLst>
          </p:cNvPr>
          <p:cNvPicPr>
            <a:picLocks noChangeAspect="1"/>
          </p:cNvPicPr>
          <p:nvPr/>
        </p:nvPicPr>
        <p:blipFill>
          <a:blip r:embed="rId2"/>
          <a:stretch>
            <a:fillRect/>
          </a:stretch>
        </p:blipFill>
        <p:spPr>
          <a:xfrm>
            <a:off x="8610744" y="2186271"/>
            <a:ext cx="2224364" cy="3040821"/>
          </a:xfrm>
          <a:prstGeom prst="rect">
            <a:avLst/>
          </a:prstGeom>
        </p:spPr>
      </p:pic>
      <p:sp>
        <p:nvSpPr>
          <p:cNvPr id="8" name="TextBox 7">
            <a:extLst>
              <a:ext uri="{FF2B5EF4-FFF2-40B4-BE49-F238E27FC236}">
                <a16:creationId xmlns:a16="http://schemas.microsoft.com/office/drawing/2014/main" id="{8BC3977C-DF68-48EF-ABDE-BDF1BE82AE0A}"/>
              </a:ext>
            </a:extLst>
          </p:cNvPr>
          <p:cNvSpPr txBox="1"/>
          <p:nvPr/>
        </p:nvSpPr>
        <p:spPr>
          <a:xfrm>
            <a:off x="945988" y="5380672"/>
            <a:ext cx="9889119" cy="1477328"/>
          </a:xfrm>
          <a:prstGeom prst="rect">
            <a:avLst/>
          </a:prstGeom>
          <a:noFill/>
        </p:spPr>
        <p:txBody>
          <a:bodyPr wrap="square" rtlCol="0">
            <a:spAutoFit/>
          </a:bodyPr>
          <a:lstStyle/>
          <a:p>
            <a:pPr algn="just"/>
            <a:r>
              <a:rPr lang="en-US" dirty="0"/>
              <a:t>Suppose you're on a game show, and you're given the choice of three doors: Behind one door is a car; behind the others, goats. You pick a door, say No. 1, and the host, who knows what's behind the doors, opens another door, say No. 3, which has a goat. He then says to you, "Do you want to pick door No. 2?" Is it to your advantage to switch your choice?</a:t>
            </a:r>
          </a:p>
        </p:txBody>
      </p:sp>
    </p:spTree>
    <p:extLst>
      <p:ext uri="{BB962C8B-B14F-4D97-AF65-F5344CB8AC3E}">
        <p14:creationId xmlns:p14="http://schemas.microsoft.com/office/powerpoint/2010/main" val="569504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BCEB50-E95D-4063-8B0C-D284A456CA60}"/>
              </a:ext>
            </a:extLst>
          </p:cNvPr>
          <p:cNvSpPr>
            <a:spLocks noGrp="1"/>
          </p:cNvSpPr>
          <p:nvPr>
            <p:ph type="title"/>
          </p:nvPr>
        </p:nvSpPr>
        <p:spPr/>
        <p:txBody>
          <a:bodyPr/>
          <a:lstStyle/>
          <a:p>
            <a:r>
              <a:rPr lang="en-US" dirty="0"/>
              <a:t>Monty Hall Problem</a:t>
            </a:r>
          </a:p>
        </p:txBody>
      </p:sp>
      <p:pic>
        <p:nvPicPr>
          <p:cNvPr id="6" name="Picture 5">
            <a:extLst>
              <a:ext uri="{FF2B5EF4-FFF2-40B4-BE49-F238E27FC236}">
                <a16:creationId xmlns:a16="http://schemas.microsoft.com/office/drawing/2014/main" id="{FB51CC42-DD54-4B89-B428-508723A8D226}"/>
              </a:ext>
            </a:extLst>
          </p:cNvPr>
          <p:cNvPicPr>
            <a:picLocks noChangeAspect="1"/>
          </p:cNvPicPr>
          <p:nvPr/>
        </p:nvPicPr>
        <p:blipFill>
          <a:blip r:embed="rId4"/>
          <a:stretch>
            <a:fillRect/>
          </a:stretch>
        </p:blipFill>
        <p:spPr>
          <a:xfrm>
            <a:off x="945988" y="2339850"/>
            <a:ext cx="2224365" cy="3040822"/>
          </a:xfrm>
          <a:prstGeom prst="rect">
            <a:avLst/>
          </a:prstGeom>
        </p:spPr>
      </p:pic>
      <p:pic>
        <p:nvPicPr>
          <p:cNvPr id="7" name="Picture 6">
            <a:extLst>
              <a:ext uri="{FF2B5EF4-FFF2-40B4-BE49-F238E27FC236}">
                <a16:creationId xmlns:a16="http://schemas.microsoft.com/office/drawing/2014/main" id="{36282DAB-EC2E-428F-ADAE-BF79960C4366}"/>
              </a:ext>
            </a:extLst>
          </p:cNvPr>
          <p:cNvPicPr>
            <a:picLocks noChangeAspect="1"/>
          </p:cNvPicPr>
          <p:nvPr/>
        </p:nvPicPr>
        <p:blipFill>
          <a:blip r:embed="rId4"/>
          <a:stretch>
            <a:fillRect/>
          </a:stretch>
        </p:blipFill>
        <p:spPr>
          <a:xfrm>
            <a:off x="4778365" y="2339850"/>
            <a:ext cx="2224364" cy="3040821"/>
          </a:xfrm>
          <a:prstGeom prst="rect">
            <a:avLst/>
          </a:prstGeom>
        </p:spPr>
      </p:pic>
      <p:pic>
        <p:nvPicPr>
          <p:cNvPr id="10" name="Picture 9">
            <a:extLst>
              <a:ext uri="{FF2B5EF4-FFF2-40B4-BE49-F238E27FC236}">
                <a16:creationId xmlns:a16="http://schemas.microsoft.com/office/drawing/2014/main" id="{675FB5F7-4745-4854-9633-AC28646C1BC9}"/>
              </a:ext>
            </a:extLst>
          </p:cNvPr>
          <p:cNvPicPr>
            <a:picLocks noChangeAspect="1"/>
          </p:cNvPicPr>
          <p:nvPr/>
        </p:nvPicPr>
        <p:blipFill>
          <a:blip r:embed="rId5"/>
          <a:stretch>
            <a:fillRect/>
          </a:stretch>
        </p:blipFill>
        <p:spPr>
          <a:xfrm>
            <a:off x="8455839" y="2339851"/>
            <a:ext cx="2379268" cy="3040821"/>
          </a:xfrm>
          <a:prstGeom prst="rect">
            <a:avLst/>
          </a:prstGeom>
        </p:spPr>
      </p:pic>
      <p:sp>
        <p:nvSpPr>
          <p:cNvPr id="12" name="TextBox 11">
            <a:extLst>
              <a:ext uri="{FF2B5EF4-FFF2-40B4-BE49-F238E27FC236}">
                <a16:creationId xmlns:a16="http://schemas.microsoft.com/office/drawing/2014/main" id="{A6EF1373-F091-4270-AEE2-0105CBFE499A}"/>
              </a:ext>
            </a:extLst>
          </p:cNvPr>
          <p:cNvSpPr txBox="1"/>
          <p:nvPr/>
        </p:nvSpPr>
        <p:spPr>
          <a:xfrm>
            <a:off x="945988" y="5380672"/>
            <a:ext cx="9889119" cy="1477328"/>
          </a:xfrm>
          <a:prstGeom prst="rect">
            <a:avLst/>
          </a:prstGeom>
          <a:noFill/>
        </p:spPr>
        <p:txBody>
          <a:bodyPr wrap="square" rtlCol="0">
            <a:spAutoFit/>
          </a:bodyPr>
          <a:lstStyle/>
          <a:p>
            <a:pPr algn="just"/>
            <a:r>
              <a:rPr lang="en-US" dirty="0"/>
              <a:t>Suppose you're on a game show, and you're given the choice of three doors: Behind one door is a car; behind the others, goats. You pick a door, say No. 1, and the host, who knows what's behind the doors, opens another door, say No. 3, which has a goat. He then says to you, "Do you want to pick door No. 2?" Is it to your advantage to switch your choice?</a:t>
            </a:r>
          </a:p>
        </p:txBody>
      </p:sp>
      <p:pic>
        <p:nvPicPr>
          <p:cNvPr id="2" name="Goat-noise">
            <a:hlinkClick r:id="" action="ppaction://media"/>
            <a:extLst>
              <a:ext uri="{FF2B5EF4-FFF2-40B4-BE49-F238E27FC236}">
                <a16:creationId xmlns:a16="http://schemas.microsoft.com/office/drawing/2014/main" id="{4508D1F7-7A3E-4288-B6F0-B43A2A01CD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43848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BCEB50-E95D-4063-8B0C-D284A456CA60}"/>
              </a:ext>
            </a:extLst>
          </p:cNvPr>
          <p:cNvSpPr>
            <a:spLocks noGrp="1"/>
          </p:cNvSpPr>
          <p:nvPr>
            <p:ph type="title"/>
          </p:nvPr>
        </p:nvSpPr>
        <p:spPr/>
        <p:txBody>
          <a:bodyPr/>
          <a:lstStyle/>
          <a:p>
            <a:r>
              <a:rPr lang="en-US" dirty="0"/>
              <a:t>Monty Hall Problem</a:t>
            </a:r>
          </a:p>
        </p:txBody>
      </p:sp>
      <p:pic>
        <p:nvPicPr>
          <p:cNvPr id="5" name="Picture 4">
            <a:extLst>
              <a:ext uri="{FF2B5EF4-FFF2-40B4-BE49-F238E27FC236}">
                <a16:creationId xmlns:a16="http://schemas.microsoft.com/office/drawing/2014/main" id="{8AA01FE9-0AEB-43F3-B422-7E2F0077E65F}"/>
              </a:ext>
            </a:extLst>
          </p:cNvPr>
          <p:cNvPicPr>
            <a:picLocks noChangeAspect="1"/>
          </p:cNvPicPr>
          <p:nvPr/>
        </p:nvPicPr>
        <p:blipFill>
          <a:blip r:embed="rId4"/>
          <a:stretch>
            <a:fillRect/>
          </a:stretch>
        </p:blipFill>
        <p:spPr>
          <a:xfrm>
            <a:off x="618872" y="2186271"/>
            <a:ext cx="2224364" cy="3040821"/>
          </a:xfrm>
          <a:prstGeom prst="rect">
            <a:avLst/>
          </a:prstGeom>
        </p:spPr>
      </p:pic>
      <p:pic>
        <p:nvPicPr>
          <p:cNvPr id="7" name="Picture 6">
            <a:extLst>
              <a:ext uri="{FF2B5EF4-FFF2-40B4-BE49-F238E27FC236}">
                <a16:creationId xmlns:a16="http://schemas.microsoft.com/office/drawing/2014/main" id="{36282DAB-EC2E-428F-ADAE-BF79960C4366}"/>
              </a:ext>
            </a:extLst>
          </p:cNvPr>
          <p:cNvPicPr>
            <a:picLocks noChangeAspect="1"/>
          </p:cNvPicPr>
          <p:nvPr/>
        </p:nvPicPr>
        <p:blipFill>
          <a:blip r:embed="rId4"/>
          <a:stretch>
            <a:fillRect/>
          </a:stretch>
        </p:blipFill>
        <p:spPr>
          <a:xfrm>
            <a:off x="8326409" y="2090736"/>
            <a:ext cx="2224364" cy="3040821"/>
          </a:xfrm>
          <a:prstGeom prst="rect">
            <a:avLst/>
          </a:prstGeom>
        </p:spPr>
      </p:pic>
      <p:pic>
        <p:nvPicPr>
          <p:cNvPr id="2" name="Picture 1">
            <a:extLst>
              <a:ext uri="{FF2B5EF4-FFF2-40B4-BE49-F238E27FC236}">
                <a16:creationId xmlns:a16="http://schemas.microsoft.com/office/drawing/2014/main" id="{431D4B06-B032-4DD5-A38D-49664FC1F169}"/>
              </a:ext>
            </a:extLst>
          </p:cNvPr>
          <p:cNvPicPr>
            <a:picLocks noChangeAspect="1"/>
          </p:cNvPicPr>
          <p:nvPr/>
        </p:nvPicPr>
        <p:blipFill>
          <a:blip r:embed="rId5"/>
          <a:stretch>
            <a:fillRect/>
          </a:stretch>
        </p:blipFill>
        <p:spPr>
          <a:xfrm>
            <a:off x="4253936" y="2186271"/>
            <a:ext cx="2601463" cy="3040821"/>
          </a:xfrm>
          <a:prstGeom prst="rect">
            <a:avLst/>
          </a:prstGeom>
        </p:spPr>
      </p:pic>
      <p:pic>
        <p:nvPicPr>
          <p:cNvPr id="4" name="Picture 3">
            <a:extLst>
              <a:ext uri="{FF2B5EF4-FFF2-40B4-BE49-F238E27FC236}">
                <a16:creationId xmlns:a16="http://schemas.microsoft.com/office/drawing/2014/main" id="{62DD3E31-0684-4B55-B569-4450F5656C02}"/>
              </a:ext>
            </a:extLst>
          </p:cNvPr>
          <p:cNvPicPr>
            <a:picLocks noChangeAspect="1"/>
          </p:cNvPicPr>
          <p:nvPr/>
        </p:nvPicPr>
        <p:blipFill>
          <a:blip r:embed="rId6"/>
          <a:stretch>
            <a:fillRect/>
          </a:stretch>
        </p:blipFill>
        <p:spPr>
          <a:xfrm>
            <a:off x="558563" y="5227092"/>
            <a:ext cx="9992210" cy="1597290"/>
          </a:xfrm>
          <a:prstGeom prst="rect">
            <a:avLst/>
          </a:prstGeom>
        </p:spPr>
      </p:pic>
      <p:pic>
        <p:nvPicPr>
          <p:cNvPr id="6" name="vehicle040">
            <a:hlinkClick r:id="" action="ppaction://media"/>
            <a:extLst>
              <a:ext uri="{FF2B5EF4-FFF2-40B4-BE49-F238E27FC236}">
                <a16:creationId xmlns:a16="http://schemas.microsoft.com/office/drawing/2014/main" id="{48709B56-C33B-42D6-86BD-7B967A10BD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8662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182E-D9FA-4ECF-ADA4-ADFDA2F7F12B}"/>
              </a:ext>
            </a:extLst>
          </p:cNvPr>
          <p:cNvSpPr>
            <a:spLocks noGrp="1"/>
          </p:cNvSpPr>
          <p:nvPr>
            <p:ph type="title"/>
          </p:nvPr>
        </p:nvSpPr>
        <p:spPr/>
        <p:txBody>
          <a:bodyPr/>
          <a:lstStyle/>
          <a:p>
            <a:r>
              <a:rPr lang="en-US" dirty="0" err="1"/>
              <a:t>PyMC</a:t>
            </a:r>
            <a:r>
              <a:rPr lang="en-US" dirty="0"/>
              <a:t> Solution</a:t>
            </a:r>
          </a:p>
        </p:txBody>
      </p:sp>
      <p:sp>
        <p:nvSpPr>
          <p:cNvPr id="3" name="Content Placeholder 2">
            <a:extLst>
              <a:ext uri="{FF2B5EF4-FFF2-40B4-BE49-F238E27FC236}">
                <a16:creationId xmlns:a16="http://schemas.microsoft.com/office/drawing/2014/main" id="{05A1448F-124A-4E61-B843-B546640CF60B}"/>
              </a:ext>
            </a:extLst>
          </p:cNvPr>
          <p:cNvSpPr>
            <a:spLocks noGrp="1"/>
          </p:cNvSpPr>
          <p:nvPr>
            <p:ph idx="1"/>
          </p:nvPr>
        </p:nvSpPr>
        <p:spPr/>
        <p:txBody>
          <a:bodyPr>
            <a:normAutofit/>
          </a:bodyPr>
          <a:lstStyle/>
          <a:p>
            <a:pPr marL="0" indent="0">
              <a:buNone/>
            </a:pPr>
            <a:r>
              <a:rPr lang="en-US" sz="1400" dirty="0">
                <a:latin typeface="Consolas" panose="020B0609020204030204" pitchFamily="49" charset="0"/>
              </a:rPr>
              <a:t>import </a:t>
            </a:r>
            <a:r>
              <a:rPr lang="en-US" sz="1400" dirty="0" err="1">
                <a:latin typeface="Consolas" panose="020B0609020204030204" pitchFamily="49" charset="0"/>
              </a:rPr>
              <a:t>pymc</a:t>
            </a:r>
            <a:r>
              <a:rPr lang="en-US" sz="1400" dirty="0">
                <a:latin typeface="Consolas" panose="020B0609020204030204" pitchFamily="49" charset="0"/>
              </a:rPr>
              <a:t> as pm</a:t>
            </a: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car_door</a:t>
            </a:r>
            <a:r>
              <a:rPr lang="en-US" sz="1400" dirty="0">
                <a:latin typeface="Consolas" panose="020B0609020204030204" pitchFamily="49" charset="0"/>
              </a:rPr>
              <a:t> = </a:t>
            </a:r>
            <a:r>
              <a:rPr lang="en-US" sz="1400" dirty="0" err="1">
                <a:latin typeface="Consolas" panose="020B0609020204030204" pitchFamily="49" charset="0"/>
              </a:rPr>
              <a:t>pm.DiscreteUniform</a:t>
            </a:r>
            <a:r>
              <a:rPr lang="en-US" sz="1400" dirty="0">
                <a:latin typeface="Consolas" panose="020B0609020204030204" pitchFamily="49" charset="0"/>
              </a:rPr>
              <a:t>("</a:t>
            </a:r>
            <a:r>
              <a:rPr lang="en-US" sz="1400" dirty="0" err="1">
                <a:latin typeface="Consolas" panose="020B0609020204030204" pitchFamily="49" charset="0"/>
              </a:rPr>
              <a:t>car_door</a:t>
            </a:r>
            <a:r>
              <a:rPr lang="en-US" sz="1400" dirty="0">
                <a:latin typeface="Consolas" panose="020B0609020204030204" pitchFamily="49" charset="0"/>
              </a:rPr>
              <a:t>", lower = 1, upper = 3)</a:t>
            </a:r>
          </a:p>
          <a:p>
            <a:pPr marL="0" indent="0">
              <a:buNone/>
            </a:pPr>
            <a:r>
              <a:rPr lang="en-US" sz="1400" dirty="0" err="1">
                <a:latin typeface="Consolas" panose="020B0609020204030204" pitchFamily="49" charset="0"/>
              </a:rPr>
              <a:t>picked_door</a:t>
            </a:r>
            <a:r>
              <a:rPr lang="en-US" sz="1400" dirty="0">
                <a:latin typeface="Consolas" panose="020B0609020204030204" pitchFamily="49" charset="0"/>
              </a:rPr>
              <a:t> = </a:t>
            </a:r>
            <a:r>
              <a:rPr lang="en-US" sz="1400" dirty="0" err="1">
                <a:latin typeface="Consolas" panose="020B0609020204030204" pitchFamily="49" charset="0"/>
              </a:rPr>
              <a:t>pm.DiscreteUniform</a:t>
            </a:r>
            <a:r>
              <a:rPr lang="en-US" sz="1400" dirty="0">
                <a:latin typeface="Consolas" panose="020B0609020204030204" pitchFamily="49" charset="0"/>
              </a:rPr>
              <a:t>("</a:t>
            </a:r>
            <a:r>
              <a:rPr lang="en-US" sz="1400" dirty="0" err="1">
                <a:latin typeface="Consolas" panose="020B0609020204030204" pitchFamily="49" charset="0"/>
              </a:rPr>
              <a:t>picked_door</a:t>
            </a:r>
            <a:r>
              <a:rPr lang="en-US" sz="1400" dirty="0">
                <a:latin typeface="Consolas" panose="020B0609020204030204" pitchFamily="49" charset="0"/>
              </a:rPr>
              <a:t>", lower = 1, upper = 3)</a:t>
            </a:r>
          </a:p>
          <a:p>
            <a:pPr marL="0" indent="0">
              <a:buNone/>
            </a:pPr>
            <a:r>
              <a:rPr lang="en-US" sz="1400" dirty="0">
                <a:latin typeface="Consolas" panose="020B0609020204030204" pitchFamily="49" charset="0"/>
              </a:rPr>
              <a:t>preference = </a:t>
            </a:r>
            <a:r>
              <a:rPr lang="en-US" sz="1400" dirty="0" err="1">
                <a:latin typeface="Consolas" panose="020B0609020204030204" pitchFamily="49" charset="0"/>
              </a:rPr>
              <a:t>pm.DiscreteUniform</a:t>
            </a:r>
            <a:r>
              <a:rPr lang="en-US" sz="1400" dirty="0">
                <a:latin typeface="Consolas" panose="020B0609020204030204" pitchFamily="49" charset="0"/>
              </a:rPr>
              <a:t>("preference", lower = 0, upper = 1)</a:t>
            </a:r>
          </a:p>
          <a:p>
            <a:pPr marL="0" indent="0">
              <a:buNone/>
            </a:pPr>
            <a:endParaRPr lang="en-US" sz="1400" dirty="0">
              <a:latin typeface="Consolas" panose="020B0609020204030204" pitchFamily="49" charset="0"/>
            </a:endParaRPr>
          </a:p>
        </p:txBody>
      </p:sp>
    </p:spTree>
    <p:extLst>
      <p:ext uri="{BB962C8B-B14F-4D97-AF65-F5344CB8AC3E}">
        <p14:creationId xmlns:p14="http://schemas.microsoft.com/office/powerpoint/2010/main" val="4036617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182E-D9FA-4ECF-ADA4-ADFDA2F7F12B}"/>
              </a:ext>
            </a:extLst>
          </p:cNvPr>
          <p:cNvSpPr>
            <a:spLocks noGrp="1"/>
          </p:cNvSpPr>
          <p:nvPr>
            <p:ph type="title"/>
          </p:nvPr>
        </p:nvSpPr>
        <p:spPr/>
        <p:txBody>
          <a:bodyPr/>
          <a:lstStyle/>
          <a:p>
            <a:r>
              <a:rPr lang="en-US" dirty="0" err="1"/>
              <a:t>PyMC</a:t>
            </a:r>
            <a:r>
              <a:rPr lang="en-US" dirty="0"/>
              <a:t> Solution</a:t>
            </a:r>
          </a:p>
        </p:txBody>
      </p:sp>
      <p:sp>
        <p:nvSpPr>
          <p:cNvPr id="3" name="Content Placeholder 2">
            <a:extLst>
              <a:ext uri="{FF2B5EF4-FFF2-40B4-BE49-F238E27FC236}">
                <a16:creationId xmlns:a16="http://schemas.microsoft.com/office/drawing/2014/main" id="{05A1448F-124A-4E61-B843-B546640CF60B}"/>
              </a:ext>
            </a:extLst>
          </p:cNvPr>
          <p:cNvSpPr>
            <a:spLocks noGrp="1"/>
          </p:cNvSpPr>
          <p:nvPr>
            <p:ph idx="1"/>
          </p:nvPr>
        </p:nvSpPr>
        <p:spPr>
          <a:xfrm>
            <a:off x="818713" y="2422813"/>
            <a:ext cx="10554574" cy="4435187"/>
          </a:xfrm>
        </p:spPr>
        <p:txBody>
          <a:bodyPr>
            <a:noAutofit/>
          </a:bodyPr>
          <a:lstStyle/>
          <a:p>
            <a:pPr marL="0" indent="0">
              <a:buNone/>
            </a:pPr>
            <a:r>
              <a:rPr lang="en-US" sz="1400" dirty="0">
                <a:latin typeface="Consolas" panose="020B0609020204030204" pitchFamily="49" charset="0"/>
              </a:rPr>
              <a:t>@</a:t>
            </a:r>
            <a:r>
              <a:rPr lang="en-US" sz="1400" dirty="0" err="1">
                <a:latin typeface="Consolas" panose="020B0609020204030204" pitchFamily="49" charset="0"/>
              </a:rPr>
              <a:t>pm.deterministic</a:t>
            </a:r>
            <a:endParaRPr lang="en-US" sz="1400" dirty="0">
              <a:latin typeface="Consolas" panose="020B0609020204030204" pitchFamily="49" charset="0"/>
            </a:endParaRPr>
          </a:p>
          <a:p>
            <a:pPr marL="0" indent="0">
              <a:buNone/>
            </a:pPr>
            <a:r>
              <a:rPr lang="en-US" sz="1400" dirty="0">
                <a:latin typeface="Consolas" panose="020B0609020204030204" pitchFamily="49" charset="0"/>
              </a:rPr>
              <a:t>def </a:t>
            </a:r>
            <a:r>
              <a:rPr lang="en-US" sz="1400" dirty="0" err="1">
                <a:latin typeface="Consolas" panose="020B0609020204030204" pitchFamily="49" charset="0"/>
              </a:rPr>
              <a:t>host_choice</a:t>
            </a:r>
            <a:r>
              <a:rPr lang="en-US" sz="1400" dirty="0">
                <a:latin typeface="Consolas" panose="020B0609020204030204" pitchFamily="49" charset="0"/>
              </a:rPr>
              <a:t>(</a:t>
            </a:r>
            <a:r>
              <a:rPr lang="en-US" sz="1400" dirty="0" err="1">
                <a:latin typeface="Consolas" panose="020B0609020204030204" pitchFamily="49" charset="0"/>
              </a:rPr>
              <a:t>car_door</a:t>
            </a:r>
            <a:r>
              <a:rPr lang="en-US" sz="1400" dirty="0">
                <a:latin typeface="Consolas" panose="020B0609020204030204" pitchFamily="49" charset="0"/>
              </a:rPr>
              <a:t> = </a:t>
            </a:r>
            <a:r>
              <a:rPr lang="en-US" sz="1400" dirty="0" err="1">
                <a:latin typeface="Consolas" panose="020B0609020204030204" pitchFamily="49" charset="0"/>
              </a:rPr>
              <a:t>car_door</a:t>
            </a:r>
            <a:r>
              <a:rPr lang="en-US" sz="1400" dirty="0">
                <a:latin typeface="Consolas" panose="020B0609020204030204" pitchFamily="49" charset="0"/>
              </a:rPr>
              <a:t>, </a:t>
            </a:r>
            <a:r>
              <a:rPr lang="en-US" sz="1400" dirty="0" err="1">
                <a:latin typeface="Consolas" panose="020B0609020204030204" pitchFamily="49" charset="0"/>
              </a:rPr>
              <a:t>picked_door</a:t>
            </a:r>
            <a:r>
              <a:rPr lang="en-US" sz="1400" dirty="0">
                <a:latin typeface="Consolas" panose="020B0609020204030204" pitchFamily="49" charset="0"/>
              </a:rPr>
              <a:t> = </a:t>
            </a:r>
            <a:r>
              <a:rPr lang="en-US" sz="1400" dirty="0" err="1">
                <a:latin typeface="Consolas" panose="020B0609020204030204" pitchFamily="49" charset="0"/>
              </a:rPr>
              <a:t>picked_door</a:t>
            </a:r>
            <a:r>
              <a:rPr lang="en-US" sz="1400" dirty="0">
                <a:latin typeface="Consolas" panose="020B0609020204030204" pitchFamily="49" charset="0"/>
              </a:rPr>
              <a:t>, preference = preference):</a:t>
            </a:r>
          </a:p>
          <a:p>
            <a:pPr marL="0" indent="0">
              <a:buNone/>
            </a:pPr>
            <a:r>
              <a:rPr lang="en-US" sz="1400" dirty="0">
                <a:latin typeface="Consolas" panose="020B0609020204030204" pitchFamily="49" charset="0"/>
              </a:rPr>
              <a:t>    if </a:t>
            </a:r>
            <a:r>
              <a:rPr lang="en-US" sz="1400" dirty="0" err="1">
                <a:latin typeface="Consolas" panose="020B0609020204030204" pitchFamily="49" charset="0"/>
              </a:rPr>
              <a:t>car_door</a:t>
            </a:r>
            <a:r>
              <a:rPr lang="en-US" sz="1400" dirty="0">
                <a:latin typeface="Consolas" panose="020B0609020204030204" pitchFamily="49" charset="0"/>
              </a:rPr>
              <a:t> != </a:t>
            </a:r>
            <a:r>
              <a:rPr lang="en-US" sz="1400" dirty="0" err="1">
                <a:latin typeface="Consolas" panose="020B0609020204030204" pitchFamily="49" charset="0"/>
              </a:rPr>
              <a:t>picked_door</a:t>
            </a:r>
            <a:r>
              <a:rPr lang="en-US" sz="1400" dirty="0">
                <a:latin typeface="Consolas" panose="020B0609020204030204" pitchFamily="49" charset="0"/>
              </a:rPr>
              <a:t>: return 6 - </a:t>
            </a:r>
            <a:r>
              <a:rPr lang="en-US" sz="1400" dirty="0" err="1">
                <a:latin typeface="Consolas" panose="020B0609020204030204" pitchFamily="49" charset="0"/>
              </a:rPr>
              <a:t>car_door</a:t>
            </a:r>
            <a:r>
              <a:rPr lang="en-US" sz="1400" dirty="0">
                <a:latin typeface="Consolas" panose="020B0609020204030204" pitchFamily="49" charset="0"/>
              </a:rPr>
              <a:t> - </a:t>
            </a:r>
            <a:r>
              <a:rPr lang="en-US" sz="1400" dirty="0" err="1">
                <a:latin typeface="Consolas" panose="020B0609020204030204" pitchFamily="49" charset="0"/>
              </a:rPr>
              <a:t>picked_door</a:t>
            </a:r>
            <a:endParaRPr lang="en-US" sz="1400" dirty="0">
              <a:latin typeface="Consolas" panose="020B0609020204030204" pitchFamily="49" charset="0"/>
            </a:endParaRPr>
          </a:p>
          <a:p>
            <a:pPr marL="0" indent="0">
              <a:buNone/>
            </a:pPr>
            <a:r>
              <a:rPr lang="en-US" sz="1400" dirty="0">
                <a:latin typeface="Consolas" panose="020B0609020204030204" pitchFamily="49" charset="0"/>
              </a:rPr>
              <a:t>    if </a:t>
            </a:r>
            <a:r>
              <a:rPr lang="en-US" sz="1400" dirty="0" err="1">
                <a:latin typeface="Consolas" panose="020B0609020204030204" pitchFamily="49" charset="0"/>
              </a:rPr>
              <a:t>car_door</a:t>
            </a:r>
            <a:r>
              <a:rPr lang="en-US" sz="1400" dirty="0">
                <a:latin typeface="Consolas" panose="020B0609020204030204" pitchFamily="49" charset="0"/>
              </a:rPr>
              <a:t> == 1:</a:t>
            </a:r>
          </a:p>
          <a:p>
            <a:pPr marL="0" indent="0">
              <a:buNone/>
            </a:pPr>
            <a:r>
              <a:rPr lang="en-US" sz="1400" dirty="0">
                <a:latin typeface="Consolas" panose="020B0609020204030204" pitchFamily="49" charset="0"/>
              </a:rPr>
              <a:t>      left = 2</a:t>
            </a:r>
          </a:p>
          <a:p>
            <a:pPr marL="0" indent="0">
              <a:buNone/>
            </a:pPr>
            <a:r>
              <a:rPr lang="en-US" sz="1400" dirty="0">
                <a:latin typeface="Consolas" panose="020B0609020204030204" pitchFamily="49" charset="0"/>
              </a:rPr>
              <a:t>      right = 3</a:t>
            </a:r>
          </a:p>
          <a:p>
            <a:pPr marL="0" indent="0">
              <a:buNone/>
            </a:pPr>
            <a:r>
              <a:rPr lang="en-US" sz="1400" dirty="0">
                <a:latin typeface="Consolas" panose="020B0609020204030204" pitchFamily="49" charset="0"/>
              </a:rPr>
              <a:t>    else:</a:t>
            </a:r>
          </a:p>
          <a:p>
            <a:pPr marL="0" indent="0">
              <a:buNone/>
            </a:pPr>
            <a:r>
              <a:rPr lang="en-US" sz="1400" dirty="0">
                <a:latin typeface="Consolas" panose="020B0609020204030204" pitchFamily="49" charset="0"/>
              </a:rPr>
              <a:t>      left = 1</a:t>
            </a:r>
          </a:p>
          <a:p>
            <a:pPr marL="0" indent="0">
              <a:buNone/>
            </a:pPr>
            <a:r>
              <a:rPr lang="en-US" sz="1400" dirty="0">
                <a:latin typeface="Consolas" panose="020B0609020204030204" pitchFamily="49" charset="0"/>
              </a:rPr>
              <a:t>      if </a:t>
            </a:r>
            <a:r>
              <a:rPr lang="en-US" sz="1400" dirty="0" err="1">
                <a:latin typeface="Consolas" panose="020B0609020204030204" pitchFamily="49" charset="0"/>
              </a:rPr>
              <a:t>car_door</a:t>
            </a:r>
            <a:r>
              <a:rPr lang="en-US" sz="1400" dirty="0">
                <a:latin typeface="Consolas" panose="020B0609020204030204" pitchFamily="49" charset="0"/>
              </a:rPr>
              <a:t> == 2:</a:t>
            </a:r>
          </a:p>
          <a:p>
            <a:pPr marL="0" indent="0">
              <a:buNone/>
            </a:pPr>
            <a:r>
              <a:rPr lang="en-US" sz="1400" dirty="0">
                <a:latin typeface="Consolas" panose="020B0609020204030204" pitchFamily="49" charset="0"/>
              </a:rPr>
              <a:t>        right = 3</a:t>
            </a:r>
          </a:p>
          <a:p>
            <a:pPr marL="0" indent="0">
              <a:buNone/>
            </a:pPr>
            <a:r>
              <a:rPr lang="en-US" sz="1400" dirty="0">
                <a:latin typeface="Consolas" panose="020B0609020204030204" pitchFamily="49" charset="0"/>
              </a:rPr>
              <a:t>      else:</a:t>
            </a:r>
          </a:p>
          <a:p>
            <a:pPr marL="0" indent="0">
              <a:buNone/>
            </a:pPr>
            <a:r>
              <a:rPr lang="en-US" sz="1400" dirty="0">
                <a:latin typeface="Consolas" panose="020B0609020204030204" pitchFamily="49" charset="0"/>
              </a:rPr>
              <a:t>        right = 2</a:t>
            </a:r>
          </a:p>
          <a:p>
            <a:pPr marL="0" indent="0">
              <a:buNone/>
            </a:pPr>
            <a:r>
              <a:rPr lang="en-US" sz="1400" dirty="0">
                <a:latin typeface="Consolas" panose="020B0609020204030204" pitchFamily="49" charset="0"/>
              </a:rPr>
              <a:t>    out = right if preference else left</a:t>
            </a:r>
          </a:p>
          <a:p>
            <a:pPr marL="0" indent="0">
              <a:buNone/>
            </a:pPr>
            <a:r>
              <a:rPr lang="en-US" sz="1400" dirty="0">
                <a:latin typeface="Consolas" panose="020B0609020204030204" pitchFamily="49" charset="0"/>
              </a:rPr>
              <a:t>    return out</a:t>
            </a:r>
          </a:p>
          <a:p>
            <a:pPr marL="0" indent="0">
              <a:buNone/>
            </a:pPr>
            <a:endParaRPr lang="en-US" sz="1400" dirty="0">
              <a:latin typeface="Consolas" panose="020B0609020204030204" pitchFamily="49" charset="0"/>
            </a:endParaRPr>
          </a:p>
        </p:txBody>
      </p:sp>
    </p:spTree>
    <p:extLst>
      <p:ext uri="{BB962C8B-B14F-4D97-AF65-F5344CB8AC3E}">
        <p14:creationId xmlns:p14="http://schemas.microsoft.com/office/powerpoint/2010/main" val="1857174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182E-D9FA-4ECF-ADA4-ADFDA2F7F12B}"/>
              </a:ext>
            </a:extLst>
          </p:cNvPr>
          <p:cNvSpPr>
            <a:spLocks noGrp="1"/>
          </p:cNvSpPr>
          <p:nvPr>
            <p:ph type="title"/>
          </p:nvPr>
        </p:nvSpPr>
        <p:spPr/>
        <p:txBody>
          <a:bodyPr/>
          <a:lstStyle/>
          <a:p>
            <a:r>
              <a:rPr lang="en-US" dirty="0" err="1"/>
              <a:t>PyMC</a:t>
            </a:r>
            <a:r>
              <a:rPr lang="en-US" dirty="0"/>
              <a:t> Solution</a:t>
            </a:r>
          </a:p>
        </p:txBody>
      </p:sp>
      <p:sp>
        <p:nvSpPr>
          <p:cNvPr id="3" name="Content Placeholder 2">
            <a:extLst>
              <a:ext uri="{FF2B5EF4-FFF2-40B4-BE49-F238E27FC236}">
                <a16:creationId xmlns:a16="http://schemas.microsoft.com/office/drawing/2014/main" id="{05A1448F-124A-4E61-B843-B546640CF60B}"/>
              </a:ext>
            </a:extLst>
          </p:cNvPr>
          <p:cNvSpPr>
            <a:spLocks noGrp="1"/>
          </p:cNvSpPr>
          <p:nvPr>
            <p:ph idx="1"/>
          </p:nvPr>
        </p:nvSpPr>
        <p:spPr/>
        <p:txBody>
          <a:bodyPr>
            <a:normAutofit/>
          </a:bodyPr>
          <a:lstStyle/>
          <a:p>
            <a:pPr marL="0" indent="0">
              <a:buNone/>
            </a:pPr>
            <a:r>
              <a:rPr lang="en-US" sz="1400" dirty="0">
                <a:latin typeface="Consolas" panose="020B0609020204030204" pitchFamily="49" charset="0"/>
              </a:rPr>
              <a:t>@</a:t>
            </a:r>
            <a:r>
              <a:rPr lang="en-US" sz="1400" dirty="0" err="1">
                <a:latin typeface="Consolas" panose="020B0609020204030204" pitchFamily="49" charset="0"/>
              </a:rPr>
              <a:t>pm.deterministic</a:t>
            </a:r>
            <a:endParaRPr lang="en-US" sz="1400" dirty="0">
              <a:latin typeface="Consolas" panose="020B0609020204030204" pitchFamily="49" charset="0"/>
            </a:endParaRPr>
          </a:p>
          <a:p>
            <a:pPr marL="0" indent="0">
              <a:buNone/>
            </a:pPr>
            <a:r>
              <a:rPr lang="en-US" sz="1400" dirty="0">
                <a:latin typeface="Consolas" panose="020B0609020204030204" pitchFamily="49" charset="0"/>
              </a:rPr>
              <a:t>def </a:t>
            </a:r>
            <a:r>
              <a:rPr lang="en-US" sz="1400" dirty="0" err="1">
                <a:latin typeface="Consolas" panose="020B0609020204030204" pitchFamily="49" charset="0"/>
              </a:rPr>
              <a:t>changed_door</a:t>
            </a:r>
            <a:r>
              <a:rPr lang="en-US" sz="1400" dirty="0">
                <a:latin typeface="Consolas" panose="020B0609020204030204" pitchFamily="49" charset="0"/>
              </a:rPr>
              <a:t>(</a:t>
            </a:r>
            <a:r>
              <a:rPr lang="en-US" sz="1400" dirty="0" err="1">
                <a:latin typeface="Consolas" panose="020B0609020204030204" pitchFamily="49" charset="0"/>
              </a:rPr>
              <a:t>picked_door</a:t>
            </a:r>
            <a:r>
              <a:rPr lang="en-US" sz="1400" dirty="0">
                <a:latin typeface="Consolas" panose="020B0609020204030204" pitchFamily="49" charset="0"/>
              </a:rPr>
              <a:t> = </a:t>
            </a:r>
            <a:r>
              <a:rPr lang="en-US" sz="1400" dirty="0" err="1">
                <a:latin typeface="Consolas" panose="020B0609020204030204" pitchFamily="49" charset="0"/>
              </a:rPr>
              <a:t>picked_door</a:t>
            </a:r>
            <a:r>
              <a:rPr lang="en-US" sz="1400" dirty="0">
                <a:latin typeface="Consolas" panose="020B0609020204030204" pitchFamily="49" charset="0"/>
              </a:rPr>
              <a:t>, </a:t>
            </a:r>
            <a:r>
              <a:rPr lang="en-US" sz="1400" dirty="0" err="1">
                <a:latin typeface="Consolas" panose="020B0609020204030204" pitchFamily="49" charset="0"/>
              </a:rPr>
              <a:t>host_choice</a:t>
            </a:r>
            <a:r>
              <a:rPr lang="en-US" sz="1400" dirty="0">
                <a:latin typeface="Consolas" panose="020B0609020204030204" pitchFamily="49" charset="0"/>
              </a:rPr>
              <a:t> = </a:t>
            </a:r>
            <a:r>
              <a:rPr lang="en-US" sz="1400" dirty="0" err="1">
                <a:latin typeface="Consolas" panose="020B0609020204030204" pitchFamily="49" charset="0"/>
              </a:rPr>
              <a:t>host_choice</a:t>
            </a:r>
            <a:r>
              <a:rPr lang="en-US" sz="1400" dirty="0">
                <a:latin typeface="Consolas" panose="020B0609020204030204" pitchFamily="49" charset="0"/>
              </a:rPr>
              <a:t>):</a:t>
            </a:r>
          </a:p>
          <a:p>
            <a:pPr marL="0" indent="0">
              <a:buNone/>
            </a:pPr>
            <a:r>
              <a:rPr lang="en-US" sz="1400" dirty="0">
                <a:latin typeface="Consolas" panose="020B0609020204030204" pitchFamily="49" charset="0"/>
              </a:rPr>
              <a:t>    return 6 - </a:t>
            </a:r>
            <a:r>
              <a:rPr lang="en-US" sz="1400" dirty="0" err="1">
                <a:latin typeface="Consolas" panose="020B0609020204030204" pitchFamily="49" charset="0"/>
              </a:rPr>
              <a:t>host_choice</a:t>
            </a:r>
            <a:r>
              <a:rPr lang="en-US" sz="1400" dirty="0">
                <a:latin typeface="Consolas" panose="020B0609020204030204" pitchFamily="49" charset="0"/>
              </a:rPr>
              <a:t> - </a:t>
            </a:r>
            <a:r>
              <a:rPr lang="en-US" sz="1400" dirty="0" err="1">
                <a:latin typeface="Consolas" panose="020B0609020204030204" pitchFamily="49" charset="0"/>
              </a:rPr>
              <a:t>picked_door</a:t>
            </a:r>
            <a:endParaRPr lang="en-US" sz="1400" dirty="0">
              <a:latin typeface="Consolas" panose="020B0609020204030204" pitchFamily="49" charset="0"/>
            </a:endParaRPr>
          </a:p>
          <a:p>
            <a:pPr marL="0" indent="0">
              <a:buNone/>
            </a:pPr>
            <a:endParaRPr lang="en-US" sz="1400" dirty="0">
              <a:latin typeface="Consolas" panose="020B0609020204030204" pitchFamily="49" charset="0"/>
            </a:endParaRPr>
          </a:p>
        </p:txBody>
      </p:sp>
    </p:spTree>
    <p:extLst>
      <p:ext uri="{BB962C8B-B14F-4D97-AF65-F5344CB8AC3E}">
        <p14:creationId xmlns:p14="http://schemas.microsoft.com/office/powerpoint/2010/main" val="650068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182E-D9FA-4ECF-ADA4-ADFDA2F7F12B}"/>
              </a:ext>
            </a:extLst>
          </p:cNvPr>
          <p:cNvSpPr>
            <a:spLocks noGrp="1"/>
          </p:cNvSpPr>
          <p:nvPr>
            <p:ph type="title"/>
          </p:nvPr>
        </p:nvSpPr>
        <p:spPr/>
        <p:txBody>
          <a:bodyPr/>
          <a:lstStyle/>
          <a:p>
            <a:r>
              <a:rPr lang="en-US" dirty="0" err="1"/>
              <a:t>PyMC</a:t>
            </a:r>
            <a:r>
              <a:rPr lang="en-US" dirty="0"/>
              <a:t> Solution</a:t>
            </a:r>
          </a:p>
        </p:txBody>
      </p:sp>
      <p:sp>
        <p:nvSpPr>
          <p:cNvPr id="3" name="Content Placeholder 2">
            <a:extLst>
              <a:ext uri="{FF2B5EF4-FFF2-40B4-BE49-F238E27FC236}">
                <a16:creationId xmlns:a16="http://schemas.microsoft.com/office/drawing/2014/main" id="{05A1448F-124A-4E61-B843-B546640CF60B}"/>
              </a:ext>
            </a:extLst>
          </p:cNvPr>
          <p:cNvSpPr>
            <a:spLocks noGrp="1"/>
          </p:cNvSpPr>
          <p:nvPr>
            <p:ph idx="1"/>
          </p:nvPr>
        </p:nvSpPr>
        <p:spPr>
          <a:xfrm>
            <a:off x="818712" y="2222287"/>
            <a:ext cx="10554574" cy="4635713"/>
          </a:xfrm>
        </p:spPr>
        <p:txBody>
          <a:bodyPr>
            <a:noAutofit/>
          </a:bodyPr>
          <a:lstStyle/>
          <a:p>
            <a:pPr marL="0" indent="0">
              <a:buNone/>
            </a:pPr>
            <a:r>
              <a:rPr lang="en-US" sz="1400" dirty="0">
                <a:latin typeface="Consolas" panose="020B0609020204030204" pitchFamily="49" charset="0"/>
              </a:rPr>
              <a:t>model = </a:t>
            </a:r>
            <a:r>
              <a:rPr lang="en-US" sz="1400" dirty="0" err="1">
                <a:latin typeface="Consolas" panose="020B0609020204030204" pitchFamily="49" charset="0"/>
              </a:rPr>
              <a:t>pm.Model</a:t>
            </a:r>
            <a:r>
              <a:rPr lang="en-US" sz="1400" dirty="0">
                <a:latin typeface="Consolas" panose="020B0609020204030204" pitchFamily="49" charset="0"/>
              </a:rPr>
              <a:t>([</a:t>
            </a:r>
            <a:r>
              <a:rPr lang="en-US" sz="1400" dirty="0" err="1">
                <a:latin typeface="Consolas" panose="020B0609020204030204" pitchFamily="49" charset="0"/>
              </a:rPr>
              <a:t>car_door</a:t>
            </a:r>
            <a:r>
              <a:rPr lang="en-US" sz="1400" dirty="0">
                <a:latin typeface="Consolas" panose="020B0609020204030204" pitchFamily="49" charset="0"/>
              </a:rPr>
              <a:t>, </a:t>
            </a:r>
            <a:r>
              <a:rPr lang="en-US" sz="1400" dirty="0" err="1">
                <a:latin typeface="Consolas" panose="020B0609020204030204" pitchFamily="49" charset="0"/>
              </a:rPr>
              <a:t>picked_door</a:t>
            </a:r>
            <a:r>
              <a:rPr lang="en-US" sz="1400" dirty="0">
                <a:latin typeface="Consolas" panose="020B0609020204030204" pitchFamily="49" charset="0"/>
              </a:rPr>
              <a:t>, preference, </a:t>
            </a:r>
            <a:r>
              <a:rPr lang="en-US" sz="1400" dirty="0" err="1">
                <a:latin typeface="Consolas" panose="020B0609020204030204" pitchFamily="49" charset="0"/>
              </a:rPr>
              <a:t>host_choice</a:t>
            </a:r>
            <a:r>
              <a:rPr lang="en-US" sz="1400" dirty="0">
                <a:latin typeface="Consolas" panose="020B0609020204030204" pitchFamily="49" charset="0"/>
              </a:rPr>
              <a:t>, </a:t>
            </a:r>
            <a:r>
              <a:rPr lang="en-US" sz="1400" dirty="0" err="1">
                <a:latin typeface="Consolas" panose="020B0609020204030204" pitchFamily="49" charset="0"/>
              </a:rPr>
              <a:t>changed_door</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mcmc</a:t>
            </a:r>
            <a:r>
              <a:rPr lang="en-US" sz="1400" dirty="0">
                <a:latin typeface="Consolas" panose="020B0609020204030204" pitchFamily="49" charset="0"/>
              </a:rPr>
              <a:t> = </a:t>
            </a:r>
            <a:r>
              <a:rPr lang="en-US" sz="1400" dirty="0" err="1">
                <a:latin typeface="Consolas" panose="020B0609020204030204" pitchFamily="49" charset="0"/>
              </a:rPr>
              <a:t>pm.MCMC</a:t>
            </a:r>
            <a:r>
              <a:rPr lang="en-US" sz="1400" dirty="0">
                <a:latin typeface="Consolas" panose="020B0609020204030204" pitchFamily="49" charset="0"/>
              </a:rPr>
              <a:t>(model)</a:t>
            </a:r>
          </a:p>
          <a:p>
            <a:pPr marL="0" indent="0">
              <a:buNone/>
            </a:pPr>
            <a:r>
              <a:rPr lang="en-US" sz="1400" dirty="0" err="1">
                <a:latin typeface="Consolas" panose="020B0609020204030204" pitchFamily="49" charset="0"/>
              </a:rPr>
              <a:t>mcmc.sample</a:t>
            </a:r>
            <a:r>
              <a:rPr lang="en-US" sz="1400" dirty="0">
                <a:latin typeface="Consolas" panose="020B0609020204030204" pitchFamily="49" charset="0"/>
              </a:rPr>
              <a:t>(40000, 10000, 1)</a:t>
            </a:r>
          </a:p>
          <a:p>
            <a:pPr marL="0" indent="0">
              <a:buNone/>
            </a:pPr>
            <a:r>
              <a:rPr lang="en-US" sz="1400" dirty="0" err="1">
                <a:latin typeface="Consolas" panose="020B0609020204030204" pitchFamily="49" charset="0"/>
              </a:rPr>
              <a:t>car_door_samples</a:t>
            </a:r>
            <a:r>
              <a:rPr lang="en-US" sz="1400" dirty="0">
                <a:latin typeface="Consolas" panose="020B0609020204030204" pitchFamily="49" charset="0"/>
              </a:rPr>
              <a:t> = </a:t>
            </a:r>
            <a:r>
              <a:rPr lang="en-US" sz="1400" dirty="0" err="1">
                <a:latin typeface="Consolas" panose="020B0609020204030204" pitchFamily="49" charset="0"/>
              </a:rPr>
              <a:t>mcmc.trace</a:t>
            </a:r>
            <a:r>
              <a:rPr lang="en-US" sz="1400" dirty="0">
                <a:latin typeface="Consolas" panose="020B0609020204030204" pitchFamily="49" charset="0"/>
              </a:rPr>
              <a:t>('</a:t>
            </a:r>
            <a:r>
              <a:rPr lang="en-US" sz="1400" dirty="0" err="1">
                <a:latin typeface="Consolas" panose="020B0609020204030204" pitchFamily="49" charset="0"/>
              </a:rPr>
              <a:t>car_door</a:t>
            </a:r>
            <a:r>
              <a:rPr lang="en-US" sz="1400" dirty="0">
                <a:latin typeface="Consolas" panose="020B0609020204030204" pitchFamily="49" charset="0"/>
              </a:rPr>
              <a:t>')[:]</a:t>
            </a:r>
          </a:p>
          <a:p>
            <a:pPr marL="0" indent="0">
              <a:buNone/>
            </a:pPr>
            <a:r>
              <a:rPr lang="en-US" sz="1400" dirty="0" err="1">
                <a:latin typeface="Consolas" panose="020B0609020204030204" pitchFamily="49" charset="0"/>
              </a:rPr>
              <a:t>picked_door_samples</a:t>
            </a:r>
            <a:r>
              <a:rPr lang="en-US" sz="1400" dirty="0">
                <a:latin typeface="Consolas" panose="020B0609020204030204" pitchFamily="49" charset="0"/>
              </a:rPr>
              <a:t> = </a:t>
            </a:r>
            <a:r>
              <a:rPr lang="en-US" sz="1400" dirty="0" err="1">
                <a:latin typeface="Consolas" panose="020B0609020204030204" pitchFamily="49" charset="0"/>
              </a:rPr>
              <a:t>mcmc.trace</a:t>
            </a:r>
            <a:r>
              <a:rPr lang="en-US" sz="1400" dirty="0">
                <a:latin typeface="Consolas" panose="020B0609020204030204" pitchFamily="49" charset="0"/>
              </a:rPr>
              <a:t>('</a:t>
            </a:r>
            <a:r>
              <a:rPr lang="en-US" sz="1400" dirty="0" err="1">
                <a:latin typeface="Consolas" panose="020B0609020204030204" pitchFamily="49" charset="0"/>
              </a:rPr>
              <a:t>picked_door</a:t>
            </a:r>
            <a:r>
              <a:rPr lang="en-US" sz="1400" dirty="0">
                <a:latin typeface="Consolas" panose="020B0609020204030204" pitchFamily="49" charset="0"/>
              </a:rPr>
              <a:t>')[:]</a:t>
            </a:r>
          </a:p>
          <a:p>
            <a:pPr marL="0" indent="0">
              <a:buNone/>
            </a:pPr>
            <a:r>
              <a:rPr lang="en-US" sz="1400" dirty="0" err="1">
                <a:latin typeface="Consolas" panose="020B0609020204030204" pitchFamily="49" charset="0"/>
              </a:rPr>
              <a:t>changed_door_samples</a:t>
            </a:r>
            <a:r>
              <a:rPr lang="en-US" sz="1400" dirty="0">
                <a:latin typeface="Consolas" panose="020B0609020204030204" pitchFamily="49" charset="0"/>
              </a:rPr>
              <a:t> = </a:t>
            </a:r>
            <a:r>
              <a:rPr lang="en-US" sz="1400" dirty="0" err="1">
                <a:latin typeface="Consolas" panose="020B0609020204030204" pitchFamily="49" charset="0"/>
              </a:rPr>
              <a:t>mcmc.trace</a:t>
            </a:r>
            <a:r>
              <a:rPr lang="en-US" sz="1400" dirty="0">
                <a:latin typeface="Consolas" panose="020B0609020204030204" pitchFamily="49" charset="0"/>
              </a:rPr>
              <a:t>('</a:t>
            </a:r>
            <a:r>
              <a:rPr lang="en-US" sz="1400" dirty="0" err="1">
                <a:latin typeface="Consolas" panose="020B0609020204030204" pitchFamily="49" charset="0"/>
              </a:rPr>
              <a:t>changed_door</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print()</a:t>
            </a:r>
          </a:p>
          <a:p>
            <a:pPr marL="0" indent="0">
              <a:buNone/>
            </a:pPr>
            <a:r>
              <a:rPr lang="en-US" sz="1400" dirty="0">
                <a:latin typeface="Consolas" panose="020B0609020204030204" pitchFamily="49" charset="0"/>
              </a:rPr>
              <a:t>print()</a:t>
            </a:r>
          </a:p>
          <a:p>
            <a:pPr marL="0" indent="0">
              <a:buNone/>
            </a:pPr>
            <a:r>
              <a:rPr lang="en-US" sz="1400" dirty="0">
                <a:latin typeface="Consolas" panose="020B0609020204030204" pitchFamily="49" charset="0"/>
              </a:rPr>
              <a:t>print("probability to win of a player who stays with the initial choice:",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car_door_samples</a:t>
            </a:r>
            <a:r>
              <a:rPr lang="en-US" sz="1400" dirty="0">
                <a:latin typeface="Consolas" panose="020B0609020204030204" pitchFamily="49" charset="0"/>
              </a:rPr>
              <a:t> == </a:t>
            </a:r>
            <a:r>
              <a:rPr lang="en-US" sz="1400" dirty="0" err="1">
                <a:latin typeface="Consolas" panose="020B0609020204030204" pitchFamily="49" charset="0"/>
              </a:rPr>
              <a:t>picked_door_samples</a:t>
            </a:r>
            <a:r>
              <a:rPr lang="en-US" sz="1400" dirty="0">
                <a:latin typeface="Consolas" panose="020B0609020204030204" pitchFamily="49" charset="0"/>
              </a:rPr>
              <a:t>).mean())</a:t>
            </a:r>
          </a:p>
          <a:p>
            <a:pPr marL="0" indent="0">
              <a:buNone/>
            </a:pPr>
            <a:r>
              <a:rPr lang="en-US" sz="1400" dirty="0">
                <a:latin typeface="Consolas" panose="020B0609020204030204" pitchFamily="49" charset="0"/>
              </a:rPr>
              <a:t>print("probability to win of a player who switches:",</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car_door_samples</a:t>
            </a:r>
            <a:r>
              <a:rPr lang="en-US" sz="1400" dirty="0">
                <a:latin typeface="Consolas" panose="020B0609020204030204" pitchFamily="49" charset="0"/>
              </a:rPr>
              <a:t> == </a:t>
            </a:r>
            <a:r>
              <a:rPr lang="en-US" sz="1400" dirty="0" err="1">
                <a:latin typeface="Consolas" panose="020B0609020204030204" pitchFamily="49" charset="0"/>
              </a:rPr>
              <a:t>changed_door_samples</a:t>
            </a:r>
            <a:r>
              <a:rPr lang="en-US" sz="1400" dirty="0">
                <a:latin typeface="Consolas" panose="020B0609020204030204" pitchFamily="49" charset="0"/>
              </a:rPr>
              <a:t>).mean())</a:t>
            </a:r>
          </a:p>
          <a:p>
            <a:pPr marL="0" indent="0">
              <a:buNone/>
            </a:pPr>
            <a:endParaRPr lang="en-US" sz="1400" dirty="0">
              <a:latin typeface="Consolas" panose="020B0609020204030204" pitchFamily="49" charset="0"/>
            </a:endParaRPr>
          </a:p>
        </p:txBody>
      </p:sp>
    </p:spTree>
    <p:extLst>
      <p:ext uri="{BB962C8B-B14F-4D97-AF65-F5344CB8AC3E}">
        <p14:creationId xmlns:p14="http://schemas.microsoft.com/office/powerpoint/2010/main" val="4069077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0C6D-8AE1-4373-A956-C2B2F03EFF5F}"/>
              </a:ext>
            </a:extLst>
          </p:cNvPr>
          <p:cNvSpPr>
            <a:spLocks noGrp="1"/>
          </p:cNvSpPr>
          <p:nvPr>
            <p:ph type="title"/>
          </p:nvPr>
        </p:nvSpPr>
        <p:spPr/>
        <p:txBody>
          <a:bodyPr/>
          <a:lstStyle/>
          <a:p>
            <a:r>
              <a:rPr lang="en-US" dirty="0" err="1"/>
              <a:t>PyMC</a:t>
            </a:r>
            <a:r>
              <a:rPr lang="en-US" dirty="0"/>
              <a:t> Solution</a:t>
            </a:r>
          </a:p>
        </p:txBody>
      </p:sp>
      <p:pic>
        <p:nvPicPr>
          <p:cNvPr id="4" name="Picture 3">
            <a:extLst>
              <a:ext uri="{FF2B5EF4-FFF2-40B4-BE49-F238E27FC236}">
                <a16:creationId xmlns:a16="http://schemas.microsoft.com/office/drawing/2014/main" id="{C2B1FD87-D2E0-4148-9517-A5DE89AFE0BE}"/>
              </a:ext>
            </a:extLst>
          </p:cNvPr>
          <p:cNvPicPr>
            <a:picLocks noChangeAspect="1"/>
          </p:cNvPicPr>
          <p:nvPr/>
        </p:nvPicPr>
        <p:blipFill>
          <a:blip r:embed="rId2"/>
          <a:stretch>
            <a:fillRect/>
          </a:stretch>
        </p:blipFill>
        <p:spPr>
          <a:xfrm>
            <a:off x="2781801" y="1856873"/>
            <a:ext cx="9163050" cy="4876800"/>
          </a:xfrm>
          <a:prstGeom prst="rect">
            <a:avLst/>
          </a:prstGeom>
        </p:spPr>
      </p:pic>
    </p:spTree>
    <p:extLst>
      <p:ext uri="{BB962C8B-B14F-4D97-AF65-F5344CB8AC3E}">
        <p14:creationId xmlns:p14="http://schemas.microsoft.com/office/powerpoint/2010/main" val="1780553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E3F9F-CA57-4391-B930-410F5B3FB9FA}"/>
              </a:ext>
            </a:extLst>
          </p:cNvPr>
          <p:cNvSpPr>
            <a:spLocks noGrp="1"/>
          </p:cNvSpPr>
          <p:nvPr>
            <p:ph type="title"/>
          </p:nvPr>
        </p:nvSpPr>
        <p:spPr/>
        <p:txBody>
          <a:bodyPr/>
          <a:lstStyle/>
          <a:p>
            <a:r>
              <a:rPr lang="en-US"/>
              <a:t>Administrative Details</a:t>
            </a:r>
          </a:p>
        </p:txBody>
      </p:sp>
      <p:sp>
        <p:nvSpPr>
          <p:cNvPr id="5" name="Text Placeholder 4">
            <a:extLst>
              <a:ext uri="{FF2B5EF4-FFF2-40B4-BE49-F238E27FC236}">
                <a16:creationId xmlns:a16="http://schemas.microsoft.com/office/drawing/2014/main" id="{71CF3DBD-3D4B-4144-BA2A-AC878A3A6B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0026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12FF1-2B33-4A9F-866A-296FA248BC7C}"/>
              </a:ext>
            </a:extLst>
          </p:cNvPr>
          <p:cNvSpPr>
            <a:spLocks noGrp="1"/>
          </p:cNvSpPr>
          <p:nvPr>
            <p:ph type="title"/>
          </p:nvPr>
        </p:nvSpPr>
        <p:spPr/>
        <p:txBody>
          <a:bodyPr/>
          <a:lstStyle/>
          <a:p>
            <a:r>
              <a:rPr lang="en-US" dirty="0"/>
              <a:t>What is Probabilistic Programming</a:t>
            </a:r>
          </a:p>
        </p:txBody>
      </p:sp>
      <p:sp>
        <p:nvSpPr>
          <p:cNvPr id="5" name="Content Placeholder 4">
            <a:extLst>
              <a:ext uri="{FF2B5EF4-FFF2-40B4-BE49-F238E27FC236}">
                <a16:creationId xmlns:a16="http://schemas.microsoft.com/office/drawing/2014/main" id="{9B790AF8-3527-429B-A0EE-3E0849B1DB86}"/>
              </a:ext>
            </a:extLst>
          </p:cNvPr>
          <p:cNvSpPr>
            <a:spLocks noGrp="1"/>
          </p:cNvSpPr>
          <p:nvPr>
            <p:ph idx="1"/>
          </p:nvPr>
        </p:nvSpPr>
        <p:spPr/>
        <p:txBody>
          <a:bodyPr/>
          <a:lstStyle/>
          <a:p>
            <a:pPr marL="0" indent="0" algn="just">
              <a:buNone/>
            </a:pPr>
            <a:r>
              <a:rPr lang="en-US" dirty="0"/>
              <a:t>Probabilistic programming languages aim to unify general purpose programming with probabilistic modeling; literally, users specify a probabilistic model in its entirety (e.g., by writing code that generates a sample from the joint distribution) and inference follows automatically given the specification</a:t>
            </a:r>
          </a:p>
          <a:p>
            <a:pPr marL="0" indent="0" algn="r">
              <a:buNone/>
            </a:pPr>
            <a:r>
              <a:rPr lang="en-US" dirty="0"/>
              <a:t>http://www.probabilistic-programming.org</a:t>
            </a:r>
          </a:p>
          <a:p>
            <a:pPr marL="0" indent="0">
              <a:buNone/>
            </a:pPr>
            <a:endParaRPr lang="en-US" dirty="0"/>
          </a:p>
          <a:p>
            <a:pPr marL="0" indent="0">
              <a:buNone/>
            </a:pPr>
            <a:r>
              <a:rPr lang="en-US" dirty="0"/>
              <a:t>A programming paradigm that provides a language based on random variables and</a:t>
            </a:r>
          </a:p>
          <a:p>
            <a:pPr marL="0" indent="0">
              <a:buNone/>
            </a:pPr>
            <a:r>
              <a:rPr lang="en-US" dirty="0"/>
              <a:t>stochastic control flow to construct a broad class of probabilistic models</a:t>
            </a:r>
          </a:p>
        </p:txBody>
      </p:sp>
    </p:spTree>
    <p:extLst>
      <p:ext uri="{BB962C8B-B14F-4D97-AF65-F5344CB8AC3E}">
        <p14:creationId xmlns:p14="http://schemas.microsoft.com/office/powerpoint/2010/main" val="1789837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C73E1-542D-4FFE-935E-27E27E82C874}"/>
              </a:ext>
            </a:extLst>
          </p:cNvPr>
          <p:cNvSpPr>
            <a:spLocks noGrp="1"/>
          </p:cNvSpPr>
          <p:nvPr>
            <p:ph type="title"/>
          </p:nvPr>
        </p:nvSpPr>
        <p:spPr/>
        <p:txBody>
          <a:bodyPr/>
          <a:lstStyle/>
          <a:p>
            <a:r>
              <a:rPr lang="en-US" dirty="0"/>
              <a:t>Two Project Assignments</a:t>
            </a:r>
          </a:p>
        </p:txBody>
      </p:sp>
      <p:graphicFrame>
        <p:nvGraphicFramePr>
          <p:cNvPr id="8" name="Content Placeholder 7">
            <a:extLst>
              <a:ext uri="{FF2B5EF4-FFF2-40B4-BE49-F238E27FC236}">
                <a16:creationId xmlns:a16="http://schemas.microsoft.com/office/drawing/2014/main" id="{49902286-DB7D-4F92-BD05-D768DF8419AA}"/>
              </a:ext>
            </a:extLst>
          </p:cNvPr>
          <p:cNvGraphicFramePr>
            <a:graphicFrameLocks noGrp="1"/>
          </p:cNvGraphicFramePr>
          <p:nvPr>
            <p:ph idx="1"/>
            <p:extLst>
              <p:ext uri="{D42A27DB-BD31-4B8C-83A1-F6EECF244321}">
                <p14:modId xmlns:p14="http://schemas.microsoft.com/office/powerpoint/2010/main" val="1988997912"/>
              </p:ext>
            </p:extLst>
          </p:nvPr>
        </p:nvGraphicFramePr>
        <p:xfrm>
          <a:off x="819150" y="2222500"/>
          <a:ext cx="10553700" cy="1112520"/>
        </p:xfrm>
        <a:graphic>
          <a:graphicData uri="http://schemas.openxmlformats.org/drawingml/2006/table">
            <a:tbl>
              <a:tblPr firstRow="1" bandRow="1">
                <a:tableStyleId>{69C7853C-536D-4A76-A0AE-DD22124D55A5}</a:tableStyleId>
              </a:tblPr>
              <a:tblGrid>
                <a:gridCol w="3517900">
                  <a:extLst>
                    <a:ext uri="{9D8B030D-6E8A-4147-A177-3AD203B41FA5}">
                      <a16:colId xmlns:a16="http://schemas.microsoft.com/office/drawing/2014/main" val="4017293826"/>
                    </a:ext>
                  </a:extLst>
                </a:gridCol>
                <a:gridCol w="3517900">
                  <a:extLst>
                    <a:ext uri="{9D8B030D-6E8A-4147-A177-3AD203B41FA5}">
                      <a16:colId xmlns:a16="http://schemas.microsoft.com/office/drawing/2014/main" val="3147791248"/>
                    </a:ext>
                  </a:extLst>
                </a:gridCol>
                <a:gridCol w="3517900">
                  <a:extLst>
                    <a:ext uri="{9D8B030D-6E8A-4147-A177-3AD203B41FA5}">
                      <a16:colId xmlns:a16="http://schemas.microsoft.com/office/drawing/2014/main" val="3195341069"/>
                    </a:ext>
                  </a:extLst>
                </a:gridCol>
              </a:tblGrid>
              <a:tr h="370840">
                <a:tc>
                  <a:txBody>
                    <a:bodyPr/>
                    <a:lstStyle/>
                    <a:p>
                      <a:endParaRPr lang="en-US" dirty="0"/>
                    </a:p>
                  </a:txBody>
                  <a:tcPr/>
                </a:tc>
                <a:tc>
                  <a:txBody>
                    <a:bodyPr/>
                    <a:lstStyle/>
                    <a:p>
                      <a:r>
                        <a:rPr lang="en-US" dirty="0"/>
                        <a:t>Release date</a:t>
                      </a:r>
                    </a:p>
                  </a:txBody>
                  <a:tcPr/>
                </a:tc>
                <a:tc>
                  <a:txBody>
                    <a:bodyPr/>
                    <a:lstStyle/>
                    <a:p>
                      <a:r>
                        <a:rPr lang="en-US" dirty="0"/>
                        <a:t>Due date</a:t>
                      </a:r>
                    </a:p>
                  </a:txBody>
                  <a:tcPr/>
                </a:tc>
                <a:extLst>
                  <a:ext uri="{0D108BD9-81ED-4DB2-BD59-A6C34878D82A}">
                    <a16:rowId xmlns:a16="http://schemas.microsoft.com/office/drawing/2014/main" val="1772157674"/>
                  </a:ext>
                </a:extLst>
              </a:tr>
              <a:tr h="370840">
                <a:tc>
                  <a:txBody>
                    <a:bodyPr/>
                    <a:lstStyle/>
                    <a:p>
                      <a:r>
                        <a:rPr lang="en-US" dirty="0"/>
                        <a:t>Project 1</a:t>
                      </a:r>
                    </a:p>
                  </a:txBody>
                  <a:tcPr/>
                </a:tc>
                <a:tc>
                  <a:txBody>
                    <a:bodyPr/>
                    <a:lstStyle/>
                    <a:p>
                      <a:r>
                        <a:rPr lang="en-US" dirty="0"/>
                        <a:t>Week 7</a:t>
                      </a:r>
                    </a:p>
                  </a:txBody>
                  <a:tcPr/>
                </a:tc>
                <a:tc>
                  <a:txBody>
                    <a:bodyPr/>
                    <a:lstStyle/>
                    <a:p>
                      <a:r>
                        <a:rPr lang="en-US" dirty="0"/>
                        <a:t>Week 10</a:t>
                      </a:r>
                    </a:p>
                  </a:txBody>
                  <a:tcPr/>
                </a:tc>
                <a:extLst>
                  <a:ext uri="{0D108BD9-81ED-4DB2-BD59-A6C34878D82A}">
                    <a16:rowId xmlns:a16="http://schemas.microsoft.com/office/drawing/2014/main" val="2501102642"/>
                  </a:ext>
                </a:extLst>
              </a:tr>
              <a:tr h="370840">
                <a:tc>
                  <a:txBody>
                    <a:bodyPr/>
                    <a:lstStyle/>
                    <a:p>
                      <a:r>
                        <a:rPr lang="en-US" dirty="0"/>
                        <a:t>Project 2</a:t>
                      </a:r>
                    </a:p>
                  </a:txBody>
                  <a:tcPr/>
                </a:tc>
                <a:tc>
                  <a:txBody>
                    <a:bodyPr/>
                    <a:lstStyle/>
                    <a:p>
                      <a:r>
                        <a:rPr lang="en-US" dirty="0"/>
                        <a:t>Week 11</a:t>
                      </a:r>
                    </a:p>
                  </a:txBody>
                  <a:tcPr/>
                </a:tc>
                <a:tc>
                  <a:txBody>
                    <a:bodyPr/>
                    <a:lstStyle/>
                    <a:p>
                      <a:r>
                        <a:rPr lang="en-US" dirty="0"/>
                        <a:t>Week 14</a:t>
                      </a:r>
                    </a:p>
                  </a:txBody>
                  <a:tcPr/>
                </a:tc>
                <a:extLst>
                  <a:ext uri="{0D108BD9-81ED-4DB2-BD59-A6C34878D82A}">
                    <a16:rowId xmlns:a16="http://schemas.microsoft.com/office/drawing/2014/main" val="3258547840"/>
                  </a:ext>
                </a:extLst>
              </a:tr>
            </a:tbl>
          </a:graphicData>
        </a:graphic>
      </p:graphicFrame>
      <p:sp>
        <p:nvSpPr>
          <p:cNvPr id="9" name="TextBox 8">
            <a:extLst>
              <a:ext uri="{FF2B5EF4-FFF2-40B4-BE49-F238E27FC236}">
                <a16:creationId xmlns:a16="http://schemas.microsoft.com/office/drawing/2014/main" id="{27BD38A5-3686-4DD9-B67A-3FDE9B44FC66}"/>
              </a:ext>
            </a:extLst>
          </p:cNvPr>
          <p:cNvSpPr txBox="1"/>
          <p:nvPr/>
        </p:nvSpPr>
        <p:spPr>
          <a:xfrm>
            <a:off x="810000" y="4055165"/>
            <a:ext cx="1057199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two assignments will be graded from 0 to 10</a:t>
            </a:r>
          </a:p>
          <a:p>
            <a:pPr marL="285750" indent="-285750">
              <a:buFont typeface="Courier New" panose="02070309020205020404" pitchFamily="49" charset="0"/>
              <a:buChar char="o"/>
            </a:pPr>
            <a:r>
              <a:rPr lang="en-US" dirty="0"/>
              <a:t>Collaboration: All students must work individually</a:t>
            </a:r>
          </a:p>
          <a:p>
            <a:pPr marL="285750" indent="-285750">
              <a:buFont typeface="Courier New" panose="02070309020205020404" pitchFamily="49" charset="0"/>
              <a:buChar char="o"/>
            </a:pPr>
            <a:r>
              <a:rPr lang="en-US" dirty="0"/>
              <a:t>Any late submissions are penalized at a rate of 20% per week</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2230182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5CD0-AE76-4A10-BF70-00D2A734B2A4}"/>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A077B622-C045-4EB8-8414-A2264268815E}"/>
              </a:ext>
            </a:extLst>
          </p:cNvPr>
          <p:cNvSpPr>
            <a:spLocks noGrp="1"/>
          </p:cNvSpPr>
          <p:nvPr>
            <p:ph idx="1"/>
          </p:nvPr>
        </p:nvSpPr>
        <p:spPr/>
        <p:txBody>
          <a:bodyPr/>
          <a:lstStyle/>
          <a:p>
            <a:r>
              <a:rPr lang="en-US" dirty="0"/>
              <a:t>Project 1 – 35%</a:t>
            </a:r>
          </a:p>
          <a:p>
            <a:r>
              <a:rPr lang="en-US" dirty="0"/>
              <a:t>Project 2 – 35%</a:t>
            </a:r>
          </a:p>
          <a:p>
            <a:r>
              <a:rPr lang="en-US" dirty="0"/>
              <a:t>Exam       - 30%</a:t>
            </a:r>
          </a:p>
        </p:txBody>
      </p:sp>
    </p:spTree>
    <p:extLst>
      <p:ext uri="{BB962C8B-B14F-4D97-AF65-F5344CB8AC3E}">
        <p14:creationId xmlns:p14="http://schemas.microsoft.com/office/powerpoint/2010/main" val="185928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906B-B9BA-4353-9BDA-0FB40A5D91E4}"/>
              </a:ext>
            </a:extLst>
          </p:cNvPr>
          <p:cNvSpPr>
            <a:spLocks noGrp="1"/>
          </p:cNvSpPr>
          <p:nvPr>
            <p:ph type="title"/>
          </p:nvPr>
        </p:nvSpPr>
        <p:spPr/>
        <p:txBody>
          <a:bodyPr/>
          <a:lstStyle/>
          <a:p>
            <a:r>
              <a:rPr lang="en-US" dirty="0"/>
              <a:t>What is Probabilistic Programming</a:t>
            </a:r>
          </a:p>
        </p:txBody>
      </p:sp>
      <p:pic>
        <p:nvPicPr>
          <p:cNvPr id="4" name="Picture 3">
            <a:extLst>
              <a:ext uri="{FF2B5EF4-FFF2-40B4-BE49-F238E27FC236}">
                <a16:creationId xmlns:a16="http://schemas.microsoft.com/office/drawing/2014/main" id="{F146B102-AC2F-4A6F-A8E5-5EAFBC46CBBF}"/>
              </a:ext>
            </a:extLst>
          </p:cNvPr>
          <p:cNvPicPr>
            <a:picLocks noChangeAspect="1"/>
          </p:cNvPicPr>
          <p:nvPr/>
        </p:nvPicPr>
        <p:blipFill>
          <a:blip r:embed="rId2"/>
          <a:stretch>
            <a:fillRect/>
          </a:stretch>
        </p:blipFill>
        <p:spPr>
          <a:xfrm>
            <a:off x="671211" y="2700452"/>
            <a:ext cx="6060601" cy="3440880"/>
          </a:xfrm>
          <a:prstGeom prst="rect">
            <a:avLst/>
          </a:prstGeom>
        </p:spPr>
      </p:pic>
      <p:pic>
        <p:nvPicPr>
          <p:cNvPr id="5" name="Picture 4">
            <a:extLst>
              <a:ext uri="{FF2B5EF4-FFF2-40B4-BE49-F238E27FC236}">
                <a16:creationId xmlns:a16="http://schemas.microsoft.com/office/drawing/2014/main" id="{D1AA8E02-A2E1-4A65-BCC7-EC457214C22D}"/>
              </a:ext>
            </a:extLst>
          </p:cNvPr>
          <p:cNvPicPr>
            <a:picLocks noChangeAspect="1"/>
          </p:cNvPicPr>
          <p:nvPr/>
        </p:nvPicPr>
        <p:blipFill>
          <a:blip r:embed="rId3"/>
          <a:stretch>
            <a:fillRect/>
          </a:stretch>
        </p:blipFill>
        <p:spPr>
          <a:xfrm>
            <a:off x="7142136" y="2842002"/>
            <a:ext cx="3962400" cy="2971800"/>
          </a:xfrm>
          <a:prstGeom prst="rect">
            <a:avLst/>
          </a:prstGeom>
        </p:spPr>
      </p:pic>
    </p:spTree>
    <p:extLst>
      <p:ext uri="{BB962C8B-B14F-4D97-AF65-F5344CB8AC3E}">
        <p14:creationId xmlns:p14="http://schemas.microsoft.com/office/powerpoint/2010/main" val="1085680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54F3-6559-4813-A7EE-057338AD98C8}"/>
              </a:ext>
            </a:extLst>
          </p:cNvPr>
          <p:cNvSpPr>
            <a:spLocks noGrp="1"/>
          </p:cNvSpPr>
          <p:nvPr>
            <p:ph type="title"/>
          </p:nvPr>
        </p:nvSpPr>
        <p:spPr/>
        <p:txBody>
          <a:bodyPr/>
          <a:lstStyle/>
          <a:p>
            <a:r>
              <a:rPr lang="en-US" dirty="0"/>
              <a:t>Some History</a:t>
            </a:r>
          </a:p>
        </p:txBody>
      </p:sp>
      <p:pic>
        <p:nvPicPr>
          <p:cNvPr id="4" name="Picture 3">
            <a:extLst>
              <a:ext uri="{FF2B5EF4-FFF2-40B4-BE49-F238E27FC236}">
                <a16:creationId xmlns:a16="http://schemas.microsoft.com/office/drawing/2014/main" id="{666D78A8-F817-4EC0-970A-97A6A084DD25}"/>
              </a:ext>
            </a:extLst>
          </p:cNvPr>
          <p:cNvPicPr>
            <a:picLocks noChangeAspect="1"/>
          </p:cNvPicPr>
          <p:nvPr/>
        </p:nvPicPr>
        <p:blipFill>
          <a:blip r:embed="rId2"/>
          <a:stretch>
            <a:fillRect/>
          </a:stretch>
        </p:blipFill>
        <p:spPr>
          <a:xfrm>
            <a:off x="1092573" y="2554184"/>
            <a:ext cx="2505673" cy="2121592"/>
          </a:xfrm>
          <a:prstGeom prst="rect">
            <a:avLst/>
          </a:prstGeom>
        </p:spPr>
      </p:pic>
      <p:pic>
        <p:nvPicPr>
          <p:cNvPr id="6" name="Picture 5">
            <a:extLst>
              <a:ext uri="{FF2B5EF4-FFF2-40B4-BE49-F238E27FC236}">
                <a16:creationId xmlns:a16="http://schemas.microsoft.com/office/drawing/2014/main" id="{6A8577E2-F478-41AB-B680-EA3F056A1FD9}"/>
              </a:ext>
            </a:extLst>
          </p:cNvPr>
          <p:cNvPicPr>
            <a:picLocks noChangeAspect="1"/>
          </p:cNvPicPr>
          <p:nvPr/>
        </p:nvPicPr>
        <p:blipFill>
          <a:blip r:embed="rId3"/>
          <a:stretch>
            <a:fillRect/>
          </a:stretch>
        </p:blipFill>
        <p:spPr>
          <a:xfrm>
            <a:off x="6399103" y="2161361"/>
            <a:ext cx="2292295" cy="3139712"/>
          </a:xfrm>
          <a:prstGeom prst="rect">
            <a:avLst/>
          </a:prstGeom>
        </p:spPr>
      </p:pic>
      <p:sp>
        <p:nvSpPr>
          <p:cNvPr id="7" name="TextBox 6">
            <a:extLst>
              <a:ext uri="{FF2B5EF4-FFF2-40B4-BE49-F238E27FC236}">
                <a16:creationId xmlns:a16="http://schemas.microsoft.com/office/drawing/2014/main" id="{B4DCA341-4B55-4E31-82C5-B9949B719831}"/>
              </a:ext>
            </a:extLst>
          </p:cNvPr>
          <p:cNvSpPr txBox="1"/>
          <p:nvPr/>
        </p:nvSpPr>
        <p:spPr>
          <a:xfrm>
            <a:off x="1022830" y="4959457"/>
            <a:ext cx="3554178" cy="1200329"/>
          </a:xfrm>
          <a:prstGeom prst="rect">
            <a:avLst/>
          </a:prstGeom>
          <a:noFill/>
        </p:spPr>
        <p:txBody>
          <a:bodyPr wrap="none" rtlCol="0">
            <a:spAutoFit/>
          </a:bodyPr>
          <a:lstStyle/>
          <a:p>
            <a:r>
              <a:rPr lang="en-US" b="1" dirty="0"/>
              <a:t>Von Neumann, J. (1956)</a:t>
            </a:r>
            <a:r>
              <a:rPr lang="en-US" dirty="0"/>
              <a:t>. </a:t>
            </a:r>
          </a:p>
          <a:p>
            <a:r>
              <a:rPr lang="en-US" dirty="0"/>
              <a:t>Probabilistic logics and the </a:t>
            </a:r>
            <a:br>
              <a:rPr lang="en-US" dirty="0"/>
            </a:br>
            <a:r>
              <a:rPr lang="en-US" dirty="0"/>
              <a:t>synthesis of reliable organisms </a:t>
            </a:r>
            <a:br>
              <a:rPr lang="en-US" dirty="0"/>
            </a:br>
            <a:r>
              <a:rPr lang="en-US" dirty="0"/>
              <a:t>from unreliable components</a:t>
            </a:r>
          </a:p>
        </p:txBody>
      </p:sp>
      <p:sp>
        <p:nvSpPr>
          <p:cNvPr id="8" name="TextBox 7">
            <a:extLst>
              <a:ext uri="{FF2B5EF4-FFF2-40B4-BE49-F238E27FC236}">
                <a16:creationId xmlns:a16="http://schemas.microsoft.com/office/drawing/2014/main" id="{A1880EAF-8E7E-4C5A-8B67-F4FCF3BD7334}"/>
              </a:ext>
            </a:extLst>
          </p:cNvPr>
          <p:cNvSpPr txBox="1"/>
          <p:nvPr/>
        </p:nvSpPr>
        <p:spPr>
          <a:xfrm>
            <a:off x="6295834" y="5559622"/>
            <a:ext cx="5896166" cy="646331"/>
          </a:xfrm>
          <a:prstGeom prst="rect">
            <a:avLst/>
          </a:prstGeom>
          <a:noFill/>
        </p:spPr>
        <p:txBody>
          <a:bodyPr wrap="none" rtlCol="0">
            <a:spAutoFit/>
          </a:bodyPr>
          <a:lstStyle/>
          <a:p>
            <a:r>
              <a:rPr lang="en-US" b="1" dirty="0"/>
              <a:t>Shannon, C. E. (1958)</a:t>
            </a:r>
            <a:r>
              <a:rPr lang="en-US" dirty="0"/>
              <a:t>.</a:t>
            </a:r>
          </a:p>
          <a:p>
            <a:r>
              <a:rPr lang="en-US" dirty="0"/>
              <a:t>Von Neumann’s contributions to automata theory. </a:t>
            </a:r>
          </a:p>
        </p:txBody>
      </p:sp>
    </p:spTree>
    <p:extLst>
      <p:ext uri="{BB962C8B-B14F-4D97-AF65-F5344CB8AC3E}">
        <p14:creationId xmlns:p14="http://schemas.microsoft.com/office/powerpoint/2010/main" val="4100988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8602-01E0-4CCB-922A-3BF78745070A}"/>
              </a:ext>
            </a:extLst>
          </p:cNvPr>
          <p:cNvSpPr>
            <a:spLocks noGrp="1"/>
          </p:cNvSpPr>
          <p:nvPr>
            <p:ph type="title"/>
          </p:nvPr>
        </p:nvSpPr>
        <p:spPr/>
        <p:txBody>
          <a:bodyPr/>
          <a:lstStyle/>
          <a:p>
            <a:r>
              <a:rPr lang="en-US" dirty="0"/>
              <a:t>Some History</a:t>
            </a:r>
          </a:p>
        </p:txBody>
      </p:sp>
      <p:sp>
        <p:nvSpPr>
          <p:cNvPr id="3" name="Content Placeholder 2">
            <a:extLst>
              <a:ext uri="{FF2B5EF4-FFF2-40B4-BE49-F238E27FC236}">
                <a16:creationId xmlns:a16="http://schemas.microsoft.com/office/drawing/2014/main" id="{8C51EB11-D31B-4FD1-B3FC-BA2F8A04D548}"/>
              </a:ext>
            </a:extLst>
          </p:cNvPr>
          <p:cNvSpPr>
            <a:spLocks noGrp="1"/>
          </p:cNvSpPr>
          <p:nvPr>
            <p:ph idx="1"/>
          </p:nvPr>
        </p:nvSpPr>
        <p:spPr>
          <a:xfrm>
            <a:off x="911702" y="5166966"/>
            <a:ext cx="4249234" cy="1388818"/>
          </a:xfrm>
        </p:spPr>
        <p:txBody>
          <a:bodyPr>
            <a:normAutofit/>
          </a:bodyPr>
          <a:lstStyle/>
          <a:p>
            <a:pPr marL="0" indent="0" algn="just">
              <a:buNone/>
            </a:pPr>
            <a:r>
              <a:rPr lang="en-US" sz="1600" b="1" dirty="0"/>
              <a:t>Pearl, J. (1982)</a:t>
            </a:r>
            <a:r>
              <a:rPr lang="en-US" sz="1600" dirty="0"/>
              <a:t>.</a:t>
            </a:r>
          </a:p>
          <a:p>
            <a:pPr marL="0" indent="0" algn="just">
              <a:buNone/>
            </a:pPr>
            <a:r>
              <a:rPr lang="en-US" sz="1600" dirty="0"/>
              <a:t>“Reverend Bayes on inference engines: A distributed hierarchical approach,” Proceedings, AAAI-82</a:t>
            </a:r>
          </a:p>
        </p:txBody>
      </p:sp>
      <p:pic>
        <p:nvPicPr>
          <p:cNvPr id="4" name="Picture 3">
            <a:extLst>
              <a:ext uri="{FF2B5EF4-FFF2-40B4-BE49-F238E27FC236}">
                <a16:creationId xmlns:a16="http://schemas.microsoft.com/office/drawing/2014/main" id="{51C7EFAB-FEFD-4633-BDF5-1751AE4AC041}"/>
              </a:ext>
            </a:extLst>
          </p:cNvPr>
          <p:cNvPicPr>
            <a:picLocks noChangeAspect="1"/>
          </p:cNvPicPr>
          <p:nvPr/>
        </p:nvPicPr>
        <p:blipFill>
          <a:blip r:embed="rId2"/>
          <a:stretch>
            <a:fillRect/>
          </a:stretch>
        </p:blipFill>
        <p:spPr>
          <a:xfrm>
            <a:off x="1880346" y="2261396"/>
            <a:ext cx="2170677" cy="2835827"/>
          </a:xfrm>
          <a:prstGeom prst="rect">
            <a:avLst/>
          </a:prstGeom>
        </p:spPr>
      </p:pic>
      <p:pic>
        <p:nvPicPr>
          <p:cNvPr id="6" name="Picture 5">
            <a:extLst>
              <a:ext uri="{FF2B5EF4-FFF2-40B4-BE49-F238E27FC236}">
                <a16:creationId xmlns:a16="http://schemas.microsoft.com/office/drawing/2014/main" id="{45B8965E-933C-41D6-8ACB-921BE77B0C53}"/>
              </a:ext>
            </a:extLst>
          </p:cNvPr>
          <p:cNvPicPr>
            <a:picLocks noChangeAspect="1"/>
          </p:cNvPicPr>
          <p:nvPr/>
        </p:nvPicPr>
        <p:blipFill>
          <a:blip r:embed="rId3"/>
          <a:stretch>
            <a:fillRect/>
          </a:stretch>
        </p:blipFill>
        <p:spPr>
          <a:xfrm>
            <a:off x="7352815" y="2027104"/>
            <a:ext cx="2054656" cy="3139862"/>
          </a:xfrm>
          <a:prstGeom prst="rect">
            <a:avLst/>
          </a:prstGeom>
        </p:spPr>
      </p:pic>
      <p:sp>
        <p:nvSpPr>
          <p:cNvPr id="7" name="TextBox 6">
            <a:extLst>
              <a:ext uri="{FF2B5EF4-FFF2-40B4-BE49-F238E27FC236}">
                <a16:creationId xmlns:a16="http://schemas.microsoft.com/office/drawing/2014/main" id="{42C9FAB6-0B0B-4677-BD67-FF2079074A06}"/>
              </a:ext>
            </a:extLst>
          </p:cNvPr>
          <p:cNvSpPr txBox="1"/>
          <p:nvPr/>
        </p:nvSpPr>
        <p:spPr>
          <a:xfrm>
            <a:off x="5354665" y="5253926"/>
            <a:ext cx="6377552" cy="1323439"/>
          </a:xfrm>
          <a:prstGeom prst="rect">
            <a:avLst/>
          </a:prstGeom>
          <a:noFill/>
        </p:spPr>
        <p:txBody>
          <a:bodyPr wrap="square" rtlCol="0">
            <a:spAutoFit/>
          </a:bodyPr>
          <a:lstStyle/>
          <a:p>
            <a:pPr algn="just"/>
            <a:r>
              <a:rPr lang="en-US" sz="1600" dirty="0"/>
              <a:t>The BUGS (</a:t>
            </a:r>
            <a:r>
              <a:rPr lang="en-US" sz="1600" b="1" dirty="0"/>
              <a:t>B</a:t>
            </a:r>
            <a:r>
              <a:rPr lang="en-US" sz="1600" dirty="0"/>
              <a:t>ayesian inference </a:t>
            </a:r>
            <a:r>
              <a:rPr lang="en-US" sz="1600" b="1" dirty="0"/>
              <a:t>U</a:t>
            </a:r>
            <a:r>
              <a:rPr lang="en-US" sz="1600" dirty="0"/>
              <a:t>sing </a:t>
            </a:r>
            <a:r>
              <a:rPr lang="en-US" sz="1600" b="1" dirty="0"/>
              <a:t>G</a:t>
            </a:r>
            <a:r>
              <a:rPr lang="en-US" sz="1600" dirty="0"/>
              <a:t>ibbs </a:t>
            </a:r>
            <a:r>
              <a:rPr lang="en-US" sz="1600" b="1" dirty="0"/>
              <a:t>S</a:t>
            </a:r>
            <a:r>
              <a:rPr lang="en-US" sz="1600" dirty="0"/>
              <a:t>ampling) project is concerned with flexible software for the Bayesian analysis of complex statistical models using Markov chain Monte Carlo (MCMC) methods. The project began in 1989 in the MRC Biostatistics Unit, Cambridge.</a:t>
            </a:r>
          </a:p>
        </p:txBody>
      </p:sp>
    </p:spTree>
    <p:extLst>
      <p:ext uri="{BB962C8B-B14F-4D97-AF65-F5344CB8AC3E}">
        <p14:creationId xmlns:p14="http://schemas.microsoft.com/office/powerpoint/2010/main" val="3455107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34950D-A9C2-4A59-9B9E-CCE71B9B8FBF}"/>
              </a:ext>
            </a:extLst>
          </p:cNvPr>
          <p:cNvSpPr>
            <a:spLocks noGrp="1"/>
          </p:cNvSpPr>
          <p:nvPr>
            <p:ph type="title"/>
          </p:nvPr>
        </p:nvSpPr>
        <p:spPr/>
        <p:txBody>
          <a:bodyPr/>
          <a:lstStyle/>
          <a:p>
            <a:r>
              <a:rPr lang="en-US" dirty="0"/>
              <a:t>Is it useful?</a:t>
            </a:r>
          </a:p>
        </p:txBody>
      </p:sp>
      <p:sp>
        <p:nvSpPr>
          <p:cNvPr id="5" name="Text Placeholder 4">
            <a:extLst>
              <a:ext uri="{FF2B5EF4-FFF2-40B4-BE49-F238E27FC236}">
                <a16:creationId xmlns:a16="http://schemas.microsoft.com/office/drawing/2014/main" id="{AB973F2E-FB44-4223-9FFE-6E7E202157C9}"/>
              </a:ext>
            </a:extLst>
          </p:cNvPr>
          <p:cNvSpPr>
            <a:spLocks noGrp="1"/>
          </p:cNvSpPr>
          <p:nvPr>
            <p:ph type="body" sz="quarter" idx="16"/>
          </p:nvPr>
        </p:nvSpPr>
        <p:spPr/>
        <p:txBody>
          <a:bodyPr/>
          <a:lstStyle/>
          <a:p>
            <a:r>
              <a:rPr lang="en-US" dirty="0"/>
              <a:t>Why to study probabilistic programming?</a:t>
            </a:r>
          </a:p>
        </p:txBody>
      </p:sp>
    </p:spTree>
    <p:extLst>
      <p:ext uri="{BB962C8B-B14F-4D97-AF65-F5344CB8AC3E}">
        <p14:creationId xmlns:p14="http://schemas.microsoft.com/office/powerpoint/2010/main" val="3905616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3819E-5B00-4A19-BDFE-92363BEDFD24}"/>
              </a:ext>
            </a:extLst>
          </p:cNvPr>
          <p:cNvPicPr>
            <a:picLocks noChangeAspect="1"/>
          </p:cNvPicPr>
          <p:nvPr/>
        </p:nvPicPr>
        <p:blipFill>
          <a:blip r:embed="rId2"/>
          <a:stretch>
            <a:fillRect/>
          </a:stretch>
        </p:blipFill>
        <p:spPr>
          <a:xfrm>
            <a:off x="779238" y="0"/>
            <a:ext cx="5231184" cy="6858000"/>
          </a:xfrm>
          <a:prstGeom prst="rect">
            <a:avLst/>
          </a:prstGeom>
        </p:spPr>
      </p:pic>
      <p:sp>
        <p:nvSpPr>
          <p:cNvPr id="4" name="Title 3">
            <a:extLst>
              <a:ext uri="{FF2B5EF4-FFF2-40B4-BE49-F238E27FC236}">
                <a16:creationId xmlns:a16="http://schemas.microsoft.com/office/drawing/2014/main" id="{E99684B9-3FDD-4E86-8DBB-240FBF23A618}"/>
              </a:ext>
            </a:extLst>
          </p:cNvPr>
          <p:cNvSpPr>
            <a:spLocks noGrp="1"/>
          </p:cNvSpPr>
          <p:nvPr>
            <p:ph type="title"/>
          </p:nvPr>
        </p:nvSpPr>
        <p:spPr/>
        <p:txBody>
          <a:bodyPr/>
          <a:lstStyle/>
          <a:p>
            <a:endParaRPr lang="en-US" dirty="0"/>
          </a:p>
        </p:txBody>
      </p:sp>
      <p:sp>
        <p:nvSpPr>
          <p:cNvPr id="5" name="Picture Placeholder 4">
            <a:extLst>
              <a:ext uri="{FF2B5EF4-FFF2-40B4-BE49-F238E27FC236}">
                <a16:creationId xmlns:a16="http://schemas.microsoft.com/office/drawing/2014/main" id="{77BD2727-2416-4610-B68D-9770217B908E}"/>
              </a:ext>
            </a:extLst>
          </p:cNvPr>
          <p:cNvSpPr>
            <a:spLocks noGrp="1"/>
          </p:cNvSpPr>
          <p:nvPr>
            <p:ph type="pic" idx="1"/>
          </p:nvPr>
        </p:nvSpPr>
        <p:spPr/>
      </p:sp>
      <p:sp>
        <p:nvSpPr>
          <p:cNvPr id="6" name="Text Placeholder 5">
            <a:extLst>
              <a:ext uri="{FF2B5EF4-FFF2-40B4-BE49-F238E27FC236}">
                <a16:creationId xmlns:a16="http://schemas.microsoft.com/office/drawing/2014/main" id="{C9B3A46F-D1F8-40A6-AFE7-E09181DB579D}"/>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753064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8D3E6-9B17-4FF2-9353-8AC9EFF664CD}"/>
              </a:ext>
            </a:extLst>
          </p:cNvPr>
          <p:cNvPicPr>
            <a:picLocks noChangeAspect="1"/>
          </p:cNvPicPr>
          <p:nvPr/>
        </p:nvPicPr>
        <p:blipFill>
          <a:blip r:embed="rId2"/>
          <a:stretch>
            <a:fillRect/>
          </a:stretch>
        </p:blipFill>
        <p:spPr>
          <a:xfrm>
            <a:off x="643467" y="980030"/>
            <a:ext cx="10905066" cy="4897939"/>
          </a:xfrm>
          <a:prstGeom prst="rect">
            <a:avLst/>
          </a:prstGeom>
        </p:spPr>
      </p:pic>
    </p:spTree>
    <p:extLst>
      <p:ext uri="{BB962C8B-B14F-4D97-AF65-F5344CB8AC3E}">
        <p14:creationId xmlns:p14="http://schemas.microsoft.com/office/powerpoint/2010/main" val="62997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Persuasive Speech Outline_SL_v5" id="{5581881B-4813-400F-8DBA-5A98066FCECE}" vid="{804D9012-1EE1-49D9-B1AB-A146B02984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58C4112-5095-4F1B-BBD1-26FC52CA7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C75368-59C6-47C9-94A5-81D396CCE5D1}">
  <ds:schemaRefs>
    <ds:schemaRef ds:uri="http://schemas.microsoft.com/sharepoint/v3/contenttype/forms"/>
  </ds:schemaRefs>
</ds:datastoreItem>
</file>

<file path=customXml/itemProps3.xml><?xml version="1.0" encoding="utf-8"?>
<ds:datastoreItem xmlns:ds="http://schemas.openxmlformats.org/officeDocument/2006/customXml" ds:itemID="{9A1DE3E1-BE43-4468-8986-14BA0CF36A3F}">
  <ds:schemaRefs>
    <ds:schemaRef ds:uri="http://schemas.microsoft.com/office/2006/documentManagement/types"/>
    <ds:schemaRef ds:uri="http://purl.org/dc/elements/1.1/"/>
    <ds:schemaRef ds:uri="6dc4bcd6-49db-4c07-9060-8acfc67cef9f"/>
    <ds:schemaRef ds:uri="http://schemas.microsoft.com/office/2006/metadata/properties"/>
    <ds:schemaRef ds:uri="http://purl.org/dc/terms/"/>
    <ds:schemaRef ds:uri="http://purl.org/dc/dcmitype/"/>
    <ds:schemaRef ds:uri="http://schemas.microsoft.com/office/infopath/2007/PartnerControls"/>
    <ds:schemaRef ds:uri="http://schemas.microsoft.com/sharepoint/v3"/>
    <ds:schemaRef ds:uri="http://schemas.openxmlformats.org/package/2006/metadata/core-properties"/>
    <ds:schemaRef ds:uri="fb0879af-3eba-417a-a55a-ffe6dcd6ca7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Persuasive speech outline </Template>
  <TotalTime>0</TotalTime>
  <Words>1040</Words>
  <Application>Microsoft Office PowerPoint</Application>
  <PresentationFormat>Widescreen</PresentationFormat>
  <Paragraphs>106</Paragraphs>
  <Slides>31</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Century Gothic</vt:lpstr>
      <vt:lpstr>Consolas</vt:lpstr>
      <vt:lpstr>Courier New</vt:lpstr>
      <vt:lpstr>Wingdings 2</vt:lpstr>
      <vt:lpstr>Quotable</vt:lpstr>
      <vt:lpstr>Probabilistic Programming</vt:lpstr>
      <vt:lpstr>Introduction</vt:lpstr>
      <vt:lpstr>What is Probabilistic Programming</vt:lpstr>
      <vt:lpstr>What is Probabilistic Programming</vt:lpstr>
      <vt:lpstr>Some History</vt:lpstr>
      <vt:lpstr>Some History</vt:lpstr>
      <vt:lpstr>Is it useful?</vt:lpstr>
      <vt:lpstr>PowerPoint Presentation</vt:lpstr>
      <vt:lpstr>PowerPoint Presentation</vt:lpstr>
      <vt:lpstr>PowerPoint Presentation</vt:lpstr>
      <vt:lpstr>PowerPoint Presentation</vt:lpstr>
      <vt:lpstr>PPAML started in March 2013 and is scheduled to run 46 months, with three phases of activity through 2017</vt:lpstr>
      <vt:lpstr>Some Accomplishments</vt:lpstr>
      <vt:lpstr>Humans and machines were given an image of a novel character (top) and asked to produce new versions.</vt:lpstr>
      <vt:lpstr>Common sense and context affect letter form perception: (i) m vs u and n. (ii) the same line segments are interpreted as N or S depending on occluder positions (iii) perception of the shapes aids the recognition .</vt:lpstr>
      <vt:lpstr>PowerPoint Presentation</vt:lpstr>
      <vt:lpstr>Course Goal &amp; Objectives </vt:lpstr>
      <vt:lpstr>Tools</vt:lpstr>
      <vt:lpstr>Bibliography</vt:lpstr>
      <vt:lpstr>“Hello World!”</vt:lpstr>
      <vt:lpstr>Monty Hall Problem</vt:lpstr>
      <vt:lpstr>Monty Hall Problem</vt:lpstr>
      <vt:lpstr>Monty Hall Problem</vt:lpstr>
      <vt:lpstr>PyMC Solution</vt:lpstr>
      <vt:lpstr>PyMC Solution</vt:lpstr>
      <vt:lpstr>PyMC Solution</vt:lpstr>
      <vt:lpstr>PyMC Solution</vt:lpstr>
      <vt:lpstr>PyMC Solution</vt:lpstr>
      <vt:lpstr>Administrative Details</vt:lpstr>
      <vt:lpstr>Two Project Assignments</vt:lpstr>
      <vt:lpstr>Grading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2018-09-08T07:39:54Z</dcterms:created>
  <dcterms:modified xsi:type="dcterms:W3CDTF">2018-10-01T12:35:37Z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